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5B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5" autoAdjust="0"/>
    <p:restoredTop sz="94660"/>
  </p:normalViewPr>
  <p:slideViewPr>
    <p:cSldViewPr snapToGrid="0">
      <p:cViewPr varScale="1">
        <p:scale>
          <a:sx n="71" d="100"/>
          <a:sy n="71" d="100"/>
        </p:scale>
        <p:origin x="18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b="1" spc="300"/>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5" name="Footer Placeholder 4"/>
          <p:cNvSpPr>
            <a:spLocks noGrp="1"/>
          </p:cNvSpPr>
          <p:nvPr>
            <p:ph type="ftr" sz="quarter" idx="11"/>
          </p:nvPr>
        </p:nvSpPr>
        <p:spPr/>
        <p:txBody>
          <a:bodyPr/>
          <a:lstStyle/>
          <a:p>
            <a:r>
              <a:rPr kumimoji="1" lang="en-US" altLang="ja-JP" dirty="0" smtClean="0"/>
              <a:t>(C)Recruit Management Solutions Co., Ltd.</a:t>
            </a:r>
          </a:p>
        </p:txBody>
      </p:sp>
      <p:sp>
        <p:nvSpPr>
          <p:cNvPr id="6" name="Slide Number Placeholder 5"/>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
        <p:nvSpPr>
          <p:cNvPr id="8" name="正方形/長方形 7"/>
          <p:cNvSpPr/>
          <p:nvPr userDrawn="1"/>
        </p:nvSpPr>
        <p:spPr>
          <a:xfrm>
            <a:off x="514350" y="5057719"/>
            <a:ext cx="5832000" cy="72000"/>
          </a:xfrm>
          <a:prstGeom prst="rect">
            <a:avLst/>
          </a:prstGeom>
          <a:gradFill flip="none" rotWithShape="1">
            <a:gsLst>
              <a:gs pos="27000">
                <a:srgbClr val="E73237"/>
              </a:gs>
              <a:gs pos="59000">
                <a:srgbClr val="AF4C9C"/>
              </a:gs>
              <a:gs pos="78000">
                <a:srgbClr val="316CC1"/>
              </a:gs>
              <a:gs pos="100000">
                <a:srgbClr val="038E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703907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(C)Recruit Management Solutions Co., Ltd.</a:t>
            </a:r>
          </a:p>
        </p:txBody>
      </p:sp>
      <p:sp>
        <p:nvSpPr>
          <p:cNvPr id="6" name="Slide Number Placeholder 5"/>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426452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(C)Recruit Management Solutions Co., Ltd.</a:t>
            </a:r>
          </a:p>
        </p:txBody>
      </p:sp>
      <p:sp>
        <p:nvSpPr>
          <p:cNvPr id="6" name="Slide Number Placeholder 5"/>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352626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spc="300"/>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(C)Recruit Management Solutions Co., Ltd.</a:t>
            </a:r>
          </a:p>
        </p:txBody>
      </p:sp>
      <p:sp>
        <p:nvSpPr>
          <p:cNvPr id="6" name="Slide Number Placeholder 5"/>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
        <p:nvSpPr>
          <p:cNvPr id="7" name="正方形/長方形 6"/>
          <p:cNvSpPr/>
          <p:nvPr userDrawn="1"/>
        </p:nvSpPr>
        <p:spPr>
          <a:xfrm>
            <a:off x="0" y="0"/>
            <a:ext cx="6876000" cy="45719"/>
          </a:xfrm>
          <a:prstGeom prst="rect">
            <a:avLst/>
          </a:prstGeom>
          <a:gradFill flip="none" rotWithShape="1">
            <a:gsLst>
              <a:gs pos="27000">
                <a:srgbClr val="E73237"/>
              </a:gs>
              <a:gs pos="59000">
                <a:srgbClr val="AF4C9C"/>
              </a:gs>
              <a:gs pos="78000">
                <a:srgbClr val="316CC1"/>
              </a:gs>
              <a:gs pos="100000">
                <a:srgbClr val="038E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userDrawn="1"/>
        </p:nvPicPr>
        <p:blipFill rotWithShape="1">
          <a:blip r:embed="rId2">
            <a:extLst>
              <a:ext uri="{28A0092B-C50C-407E-A947-70E740481C1C}">
                <a14:useLocalDpi xmlns:a14="http://schemas.microsoft.com/office/drawing/2010/main" val="0"/>
              </a:ext>
            </a:extLst>
          </a:blip>
          <a:srcRect l="46679" t="-4104" r="28873" b="31236"/>
          <a:stretch/>
        </p:blipFill>
        <p:spPr>
          <a:xfrm>
            <a:off x="88715" y="143022"/>
            <a:ext cx="382773" cy="393404"/>
          </a:xfrm>
          <a:prstGeom prst="rect">
            <a:avLst/>
          </a:prstGeom>
        </p:spPr>
      </p:pic>
      <p:sp>
        <p:nvSpPr>
          <p:cNvPr id="10" name="正方形/長方形 9"/>
          <p:cNvSpPr/>
          <p:nvPr userDrawn="1"/>
        </p:nvSpPr>
        <p:spPr>
          <a:xfrm>
            <a:off x="0" y="648568"/>
            <a:ext cx="6876000" cy="10800"/>
          </a:xfrm>
          <a:prstGeom prst="rect">
            <a:avLst/>
          </a:prstGeom>
          <a:gradFill flip="none" rotWithShape="1">
            <a:gsLst>
              <a:gs pos="27000">
                <a:srgbClr val="E73237"/>
              </a:gs>
              <a:gs pos="59000">
                <a:srgbClr val="AF4C9C"/>
              </a:gs>
              <a:gs pos="78000">
                <a:srgbClr val="316CC1"/>
              </a:gs>
              <a:gs pos="100000">
                <a:srgbClr val="038E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58411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dirty="0" smtClean="0"/>
              <a:t>(C)Recruit Management Solutions Co., Ltd.</a:t>
            </a:r>
          </a:p>
        </p:txBody>
      </p:sp>
      <p:sp>
        <p:nvSpPr>
          <p:cNvPr id="6" name="Slide Number Placeholder 5"/>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1515472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(C)Recruit Management Solutions Co., Ltd.</a:t>
            </a:r>
          </a:p>
        </p:txBody>
      </p:sp>
      <p:sp>
        <p:nvSpPr>
          <p:cNvPr id="7" name="Slide Number Placeholder 6"/>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284854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8" name="Footer Placeholder 7"/>
          <p:cNvSpPr>
            <a:spLocks noGrp="1"/>
          </p:cNvSpPr>
          <p:nvPr>
            <p:ph type="ftr" sz="quarter" idx="11"/>
          </p:nvPr>
        </p:nvSpPr>
        <p:spPr/>
        <p:txBody>
          <a:bodyPr/>
          <a:lstStyle/>
          <a:p>
            <a:r>
              <a:rPr kumimoji="1" lang="en-US" altLang="ja-JP" dirty="0" smtClean="0"/>
              <a:t>(C)Recruit Management Solutions Co., Ltd.</a:t>
            </a:r>
          </a:p>
        </p:txBody>
      </p:sp>
      <p:sp>
        <p:nvSpPr>
          <p:cNvPr id="9" name="Slide Number Placeholder 8"/>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206579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4" name="Footer Placeholder 3"/>
          <p:cNvSpPr>
            <a:spLocks noGrp="1"/>
          </p:cNvSpPr>
          <p:nvPr>
            <p:ph type="ftr" sz="quarter" idx="11"/>
          </p:nvPr>
        </p:nvSpPr>
        <p:spPr/>
        <p:txBody>
          <a:bodyPr/>
          <a:lstStyle/>
          <a:p>
            <a:r>
              <a:rPr kumimoji="1" lang="en-US" altLang="ja-JP" dirty="0" smtClean="0"/>
              <a:t>(C)Recruit Management Solutions Co., Ltd.</a:t>
            </a:r>
          </a:p>
        </p:txBody>
      </p:sp>
      <p:sp>
        <p:nvSpPr>
          <p:cNvPr id="5" name="Slide Number Placeholder 4"/>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348060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3" name="Footer Placeholder 2"/>
          <p:cNvSpPr>
            <a:spLocks noGrp="1"/>
          </p:cNvSpPr>
          <p:nvPr>
            <p:ph type="ftr" sz="quarter" idx="11"/>
          </p:nvPr>
        </p:nvSpPr>
        <p:spPr/>
        <p:txBody>
          <a:bodyPr/>
          <a:lstStyle/>
          <a:p>
            <a:r>
              <a:rPr kumimoji="1" lang="en-US" altLang="ja-JP" dirty="0" smtClean="0"/>
              <a:t>(C)Recruit Management Solutions Co., Ltd.</a:t>
            </a:r>
          </a:p>
        </p:txBody>
      </p:sp>
      <p:sp>
        <p:nvSpPr>
          <p:cNvPr id="4" name="Slide Number Placeholder 3"/>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164818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(C)Recruit Management Solutions Co., Ltd.</a:t>
            </a:r>
          </a:p>
        </p:txBody>
      </p:sp>
      <p:sp>
        <p:nvSpPr>
          <p:cNvPr id="7" name="Slide Number Placeholder 6"/>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33713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dirty="0" smtClean="0"/>
              <a:t>(C)Recruit Management Solutions Co., Ltd.</a:t>
            </a:r>
          </a:p>
        </p:txBody>
      </p:sp>
      <p:sp>
        <p:nvSpPr>
          <p:cNvPr id="7" name="Slide Number Placeholder 6"/>
          <p:cNvSpPr>
            <a:spLocks noGrp="1"/>
          </p:cNvSpPr>
          <p:nvPr>
            <p:ph type="sldNum" sz="quarter" idx="12"/>
          </p:nvPr>
        </p:nvSpPr>
        <p:spPr/>
        <p:txBody>
          <a:bodyPr/>
          <a:lstStyle/>
          <a:p>
            <a:fld id="{6DF5FBB1-A30C-40D0-B4A5-06B6A6B6DA78}" type="slidenum">
              <a:rPr kumimoji="1" lang="ja-JP" altLang="en-US" smtClean="0"/>
              <a:t>‹#›</a:t>
            </a:fld>
            <a:endParaRPr kumimoji="1" lang="ja-JP" altLang="en-US"/>
          </a:p>
        </p:txBody>
      </p:sp>
    </p:spTree>
    <p:extLst>
      <p:ext uri="{BB962C8B-B14F-4D97-AF65-F5344CB8AC3E}">
        <p14:creationId xmlns:p14="http://schemas.microsoft.com/office/powerpoint/2010/main" val="18072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2761"/>
            <a:ext cx="6201455" cy="55392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0499" y="751381"/>
            <a:ext cx="6482443" cy="8170899"/>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8" name="正方形/長方形 7"/>
          <p:cNvSpPr/>
          <p:nvPr userDrawn="1"/>
        </p:nvSpPr>
        <p:spPr>
          <a:xfrm>
            <a:off x="0" y="9719433"/>
            <a:ext cx="6876000" cy="186567"/>
          </a:xfrm>
          <a:prstGeom prst="rect">
            <a:avLst/>
          </a:prstGeom>
          <a:gradFill flip="none" rotWithShape="1">
            <a:gsLst>
              <a:gs pos="27000">
                <a:srgbClr val="E73237"/>
              </a:gs>
              <a:gs pos="59000">
                <a:srgbClr val="AF4C9C"/>
              </a:gs>
              <a:gs pos="78000">
                <a:srgbClr val="316CC1"/>
              </a:gs>
              <a:gs pos="100000">
                <a:srgbClr val="038E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Slide Number Placeholder 5"/>
          <p:cNvSpPr>
            <a:spLocks noGrp="1"/>
          </p:cNvSpPr>
          <p:nvPr>
            <p:ph type="sldNum" sz="quarter" idx="4"/>
          </p:nvPr>
        </p:nvSpPr>
        <p:spPr>
          <a:xfrm>
            <a:off x="5314950" y="9724933"/>
            <a:ext cx="1543050" cy="181068"/>
          </a:xfrm>
          <a:prstGeom prst="rect">
            <a:avLst/>
          </a:prstGeom>
        </p:spPr>
        <p:txBody>
          <a:bodyPr vert="horz" lIns="91440" tIns="45720" rIns="91440" bIns="45720" rtlCol="0" anchor="ctr"/>
          <a:lstStyle>
            <a:lvl1pPr algn="r">
              <a:defRPr sz="1200" b="1">
                <a:solidFill>
                  <a:schemeClr val="bg1"/>
                </a:solidFill>
              </a:defRPr>
            </a:lvl1pPr>
          </a:lstStyle>
          <a:p>
            <a:fld id="{6DF5FBB1-A30C-40D0-B4A5-06B6A6B6DA78}"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1640903" y="9719433"/>
            <a:ext cx="3576195" cy="186567"/>
          </a:xfrm>
          <a:prstGeom prst="rect">
            <a:avLst/>
          </a:prstGeom>
        </p:spPr>
        <p:txBody>
          <a:bodyPr vert="horz" lIns="91440" tIns="45720" rIns="91440" bIns="45720" rtlCol="0" anchor="ctr"/>
          <a:lstStyle>
            <a:lvl1pPr algn="ctr">
              <a:defRPr sz="900">
                <a:solidFill>
                  <a:schemeClr val="bg1"/>
                </a:solidFill>
              </a:defRPr>
            </a:lvl1pPr>
          </a:lstStyle>
          <a:p>
            <a:r>
              <a:rPr kumimoji="1" lang="en-US" altLang="ja-JP" dirty="0" smtClean="0"/>
              <a:t>(C)Recruit Management Solutions Co., Ltd.</a:t>
            </a:r>
          </a:p>
        </p:txBody>
      </p:sp>
      <p:sp>
        <p:nvSpPr>
          <p:cNvPr id="14" name="正方形/長方形 13"/>
          <p:cNvSpPr/>
          <p:nvPr userDrawn="1"/>
        </p:nvSpPr>
        <p:spPr>
          <a:xfrm>
            <a:off x="0" y="0"/>
            <a:ext cx="6876000" cy="45719"/>
          </a:xfrm>
          <a:prstGeom prst="rect">
            <a:avLst/>
          </a:prstGeom>
          <a:gradFill flip="none" rotWithShape="1">
            <a:gsLst>
              <a:gs pos="27000">
                <a:srgbClr val="E73237"/>
              </a:gs>
              <a:gs pos="59000">
                <a:srgbClr val="AF4C9C"/>
              </a:gs>
              <a:gs pos="78000">
                <a:srgbClr val="316CC1"/>
              </a:gs>
              <a:gs pos="100000">
                <a:srgbClr val="038ECE"/>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47476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社内</a:t>
            </a:r>
            <a:r>
              <a:rPr lang="ja-JP" altLang="en-US" dirty="0" smtClean="0"/>
              <a:t>広報</a:t>
            </a:r>
            <a:r>
              <a:rPr lang="ja-JP" altLang="en-US" dirty="0"/>
              <a:t>メール</a:t>
            </a:r>
            <a:r>
              <a:rPr lang="ja-JP" altLang="en-US" dirty="0" smtClean="0"/>
              <a:t>文（上司向け）</a:t>
            </a:r>
            <a:endParaRPr kumimoji="1" lang="ja-JP" altLang="en-US" dirty="0"/>
          </a:p>
        </p:txBody>
      </p:sp>
      <p:sp>
        <p:nvSpPr>
          <p:cNvPr id="5" name="コンテンツ プレースホルダー 4"/>
          <p:cNvSpPr>
            <a:spLocks noGrp="1"/>
          </p:cNvSpPr>
          <p:nvPr>
            <p:ph idx="1"/>
          </p:nvPr>
        </p:nvSpPr>
        <p:spPr/>
        <p:txBody>
          <a:bodyPr>
            <a:normAutofit/>
          </a:bodyPr>
          <a:lstStyle/>
          <a:p>
            <a:pPr marL="0" indent="0" eaLnBrk="0" hangingPunct="0">
              <a:buNone/>
            </a:pPr>
            <a:r>
              <a:rPr lang="ja-JP" altLang="en-US" sz="1200" spc="60" dirty="0">
                <a:latin typeface="+mn-ea"/>
              </a:rPr>
              <a:t>各位</a:t>
            </a:r>
            <a:endParaRPr lang="en-US" altLang="ja-JP" sz="1200" spc="60" dirty="0">
              <a:latin typeface="+mn-ea"/>
            </a:endParaRPr>
          </a:p>
          <a:p>
            <a:pPr marL="0" indent="0" eaLnBrk="0" hangingPunct="0">
              <a:buNone/>
            </a:pPr>
            <a:endParaRPr lang="en-US" altLang="ja-JP" sz="1200" spc="60" dirty="0">
              <a:latin typeface="+mn-ea"/>
            </a:endParaRPr>
          </a:p>
          <a:p>
            <a:pPr marL="0" indent="0" eaLnBrk="0" hangingPunct="0">
              <a:buNone/>
            </a:pPr>
            <a:r>
              <a:rPr lang="ja-JP" altLang="en-US" sz="1200" spc="60" dirty="0">
                <a:latin typeface="+mn-ea"/>
              </a:rPr>
              <a:t>お疲れ様です、人事部○○です。</a:t>
            </a:r>
            <a:endParaRPr lang="en-US" altLang="ja-JP" sz="1200" spc="60" dirty="0">
              <a:latin typeface="+mn-ea"/>
            </a:endParaRPr>
          </a:p>
          <a:p>
            <a:pPr marL="0" indent="0" eaLnBrk="0" hangingPunct="0">
              <a:buNone/>
            </a:pPr>
            <a:endParaRPr lang="en-US" altLang="ja-JP" sz="1200" spc="60" dirty="0">
              <a:latin typeface="+mn-ea"/>
            </a:endParaRPr>
          </a:p>
          <a:p>
            <a:pPr marL="0" indent="0" eaLnBrk="0" hangingPunct="0">
              <a:buNone/>
            </a:pPr>
            <a:r>
              <a:rPr lang="ja-JP" altLang="en-US" sz="1200" spc="60" dirty="0">
                <a:latin typeface="+mn-ea"/>
              </a:rPr>
              <a:t>この度、マネージャーのみなさん</a:t>
            </a:r>
            <a:r>
              <a:rPr lang="ja-JP" altLang="en-US" sz="1200" spc="60" dirty="0" smtClean="0">
                <a:latin typeface="+mn-ea"/>
              </a:rPr>
              <a:t>がより</a:t>
            </a:r>
            <a:r>
              <a:rPr lang="ja-JP" altLang="en-US" sz="1200" spc="60" dirty="0">
                <a:latin typeface="+mn-ea"/>
              </a:rPr>
              <a:t>よい組織マネジメントを実現するため</a:t>
            </a:r>
            <a:r>
              <a:rPr lang="ja-JP" altLang="en-US" sz="1200" spc="60" dirty="0" smtClean="0">
                <a:latin typeface="+mn-ea"/>
              </a:rPr>
              <a:t>の情報提供を目的として、</a:t>
            </a:r>
            <a:endParaRPr lang="en-US" altLang="ja-JP" sz="1200" spc="60" dirty="0" smtClean="0">
              <a:latin typeface="+mn-ea"/>
            </a:endParaRPr>
          </a:p>
          <a:p>
            <a:pPr marL="0" indent="0" eaLnBrk="0" hangingPunct="0">
              <a:buNone/>
            </a:pPr>
            <a:r>
              <a:rPr lang="ja-JP" altLang="en-US" sz="1200" spc="60" dirty="0" smtClean="0">
                <a:latin typeface="+mn-ea"/>
              </a:rPr>
              <a:t>「</a:t>
            </a:r>
            <a:r>
              <a:rPr lang="en-US" altLang="ja-JP" sz="1200" spc="60" dirty="0" smtClean="0">
                <a:latin typeface="+mn-ea"/>
              </a:rPr>
              <a:t>INSIDES</a:t>
            </a:r>
            <a:r>
              <a:rPr lang="ja-JP" altLang="en-US" sz="1200" spc="60" dirty="0" smtClean="0">
                <a:latin typeface="+mn-ea"/>
              </a:rPr>
              <a:t>（インサイズ）」というアンケートを</a:t>
            </a:r>
            <a:r>
              <a:rPr lang="ja-JP" altLang="en-US" sz="1200" spc="60" dirty="0">
                <a:latin typeface="+mn-ea"/>
              </a:rPr>
              <a:t>行うこととなりました</a:t>
            </a:r>
            <a:r>
              <a:rPr lang="ja-JP" altLang="en-US" sz="1200" spc="60" dirty="0" smtClean="0">
                <a:latin typeface="+mn-ea"/>
              </a:rPr>
              <a:t>。</a:t>
            </a:r>
            <a:endParaRPr lang="en-US" altLang="ja-JP" sz="1200" spc="60" dirty="0" smtClean="0">
              <a:latin typeface="+mn-ea"/>
            </a:endParaRPr>
          </a:p>
          <a:p>
            <a:pPr marL="0" indent="0" eaLnBrk="0" hangingPunct="0">
              <a:buNone/>
            </a:pPr>
            <a:r>
              <a:rPr lang="ja-JP" altLang="en-US" sz="1200" spc="60" dirty="0">
                <a:latin typeface="+mn-ea"/>
              </a:rPr>
              <a:t>目的</a:t>
            </a:r>
            <a:r>
              <a:rPr lang="ja-JP" altLang="en-US" sz="1200" spc="60" dirty="0" smtClean="0">
                <a:latin typeface="+mn-ea"/>
              </a:rPr>
              <a:t>や活用イメージの詳細は、添付ファイルにまとめておりますので、ご一読ください。</a:t>
            </a:r>
            <a:endParaRPr lang="en-US" altLang="ja-JP" sz="1200" spc="60" dirty="0">
              <a:latin typeface="+mn-ea"/>
            </a:endParaRPr>
          </a:p>
          <a:p>
            <a:pPr marL="0" indent="0">
              <a:buNone/>
            </a:pPr>
            <a:endParaRPr lang="en-US" altLang="ja-JP" sz="1200" spc="60" dirty="0">
              <a:latin typeface="+mn-ea"/>
            </a:endParaRPr>
          </a:p>
          <a:p>
            <a:pPr marL="0" indent="0">
              <a:buNone/>
            </a:pPr>
            <a:r>
              <a:rPr lang="ja-JP" altLang="en-US" sz="1200" spc="60" dirty="0">
                <a:latin typeface="+mn-ea"/>
              </a:rPr>
              <a:t>みなさまには、メンバーの日常の仕事ぶりについて回答いただきます。</a:t>
            </a:r>
            <a:endParaRPr lang="en-US" altLang="ja-JP" sz="1200" spc="60" dirty="0">
              <a:latin typeface="+mn-ea"/>
            </a:endParaRPr>
          </a:p>
          <a:p>
            <a:pPr marL="0" indent="0" eaLnBrk="0" hangingPunct="0">
              <a:buNone/>
            </a:pPr>
            <a:r>
              <a:rPr lang="ja-JP" altLang="en-US" sz="1200" spc="60" dirty="0">
                <a:latin typeface="+mn-ea"/>
              </a:rPr>
              <a:t>回答期間終了後にウェブレポートが配信され、</a:t>
            </a:r>
            <a:endParaRPr lang="en-US" altLang="ja-JP" sz="1200" spc="60" dirty="0">
              <a:latin typeface="+mn-ea"/>
            </a:endParaRPr>
          </a:p>
          <a:p>
            <a:pPr marL="0" indent="0" eaLnBrk="0" hangingPunct="0">
              <a:buNone/>
            </a:pPr>
            <a:r>
              <a:rPr lang="ja-JP" altLang="en-US" sz="1200" spc="60" dirty="0">
                <a:latin typeface="+mn-ea"/>
              </a:rPr>
              <a:t>メンバーのコンディション・性格タイプを踏まえたかかわり方のヒントを閲覧いただくことが可能です。</a:t>
            </a:r>
            <a:endParaRPr lang="en-US" altLang="ja-JP" sz="1200" spc="60" dirty="0">
              <a:latin typeface="+mn-ea"/>
            </a:endParaRPr>
          </a:p>
          <a:p>
            <a:pPr marL="0" indent="0" eaLnBrk="0" hangingPunct="0">
              <a:buNone/>
            </a:pPr>
            <a:r>
              <a:rPr lang="ja-JP" altLang="en-US" sz="1200" spc="60" dirty="0">
                <a:latin typeface="+mn-ea"/>
              </a:rPr>
              <a:t>ぜひ日ごろのマネジメントや面談などでご活用ください。</a:t>
            </a:r>
            <a:endParaRPr lang="en-US" altLang="ja-JP" sz="1200" spc="60" dirty="0">
              <a:latin typeface="+mn-ea"/>
            </a:endParaRPr>
          </a:p>
          <a:p>
            <a:pPr marL="0" indent="0" eaLnBrk="0" hangingPunct="0">
              <a:buNone/>
            </a:pPr>
            <a:endParaRPr lang="en-US" altLang="ja-JP" sz="1200" spc="60" dirty="0">
              <a:solidFill>
                <a:srgbClr val="FF0000"/>
              </a:solidFill>
              <a:latin typeface="+mn-ea"/>
            </a:endParaRPr>
          </a:p>
          <a:p>
            <a:pPr marL="0" indent="0" eaLnBrk="0" hangingPunct="0">
              <a:buNone/>
            </a:pPr>
            <a:r>
              <a:rPr lang="ja-JP" altLang="en-US" sz="1200" spc="60" dirty="0">
                <a:latin typeface="+mn-ea"/>
              </a:rPr>
              <a:t>設問数</a:t>
            </a:r>
            <a:r>
              <a:rPr lang="ja-JP" altLang="en-US" sz="1200" spc="60" dirty="0" smtClean="0">
                <a:latin typeface="+mn-ea"/>
              </a:rPr>
              <a:t>は</a:t>
            </a:r>
            <a:r>
              <a:rPr lang="ja-JP" altLang="en-US" sz="1200" spc="60" dirty="0">
                <a:latin typeface="+mn-ea"/>
              </a:rPr>
              <a:t>メンバー１人</a:t>
            </a:r>
            <a:r>
              <a:rPr lang="ja-JP" altLang="en-US" sz="1200" spc="60" dirty="0" smtClean="0">
                <a:latin typeface="+mn-ea"/>
              </a:rPr>
              <a:t>あたり</a:t>
            </a:r>
            <a:r>
              <a:rPr lang="en-US" altLang="ja-JP" sz="1200" spc="60" dirty="0" smtClean="0">
                <a:latin typeface="+mn-ea"/>
              </a:rPr>
              <a:t>1</a:t>
            </a:r>
            <a:r>
              <a:rPr lang="ja-JP" altLang="en-US" sz="1200" spc="60" dirty="0" smtClean="0">
                <a:latin typeface="+mn-ea"/>
              </a:rPr>
              <a:t>問のみ（選択式）と</a:t>
            </a:r>
            <a:r>
              <a:rPr lang="ja-JP" altLang="en-US" sz="1200" spc="60" dirty="0">
                <a:latin typeface="+mn-ea"/>
              </a:rPr>
              <a:t>なりますので</a:t>
            </a:r>
            <a:r>
              <a:rPr lang="ja-JP" altLang="en-US" sz="1200" spc="60" dirty="0" smtClean="0">
                <a:latin typeface="+mn-ea"/>
              </a:rPr>
              <a:t>、</a:t>
            </a:r>
            <a:endParaRPr lang="en-US" altLang="ja-JP" sz="1200" spc="60" dirty="0">
              <a:latin typeface="+mn-ea"/>
            </a:endParaRPr>
          </a:p>
          <a:p>
            <a:pPr marL="0" indent="0" eaLnBrk="0" hangingPunct="0">
              <a:buNone/>
            </a:pPr>
            <a:r>
              <a:rPr lang="ja-JP" altLang="en-US" sz="1200" spc="60" dirty="0" smtClean="0">
                <a:latin typeface="+mn-ea"/>
              </a:rPr>
              <a:t>ご協力</a:t>
            </a:r>
            <a:r>
              <a:rPr lang="ja-JP" altLang="en-US" sz="1200" spc="60" dirty="0">
                <a:latin typeface="+mn-ea"/>
              </a:rPr>
              <a:t>をよろしくお願いいたします。</a:t>
            </a:r>
            <a:endParaRPr lang="en-US" altLang="ja-JP" sz="1200" spc="60" dirty="0">
              <a:latin typeface="+mn-ea"/>
            </a:endParaRPr>
          </a:p>
          <a:p>
            <a:pPr marL="0" indent="0" eaLnBrk="0" hangingPunct="0">
              <a:buNone/>
            </a:pPr>
            <a:endParaRPr lang="en-US" altLang="ja-JP" sz="1200" spc="60" dirty="0">
              <a:latin typeface="+mn-ea"/>
            </a:endParaRPr>
          </a:p>
          <a:p>
            <a:pPr marL="0" indent="0" eaLnBrk="0" hangingPunct="0">
              <a:buNone/>
            </a:pPr>
            <a:r>
              <a:rPr lang="en-US" altLang="ja-JP" sz="1200" spc="60" dirty="0" smtClean="0">
                <a:latin typeface="+mn-ea"/>
              </a:rPr>
              <a:t>【</a:t>
            </a:r>
            <a:r>
              <a:rPr lang="ja-JP" altLang="en-US" sz="1200" spc="60" dirty="0">
                <a:latin typeface="+mn-ea"/>
              </a:rPr>
              <a:t>実施概要</a:t>
            </a:r>
            <a:r>
              <a:rPr lang="en-US" altLang="ja-JP" sz="1200" spc="60" dirty="0" smtClean="0">
                <a:latin typeface="+mn-ea"/>
              </a:rPr>
              <a:t>】</a:t>
            </a:r>
            <a:endParaRPr lang="en-US" altLang="ja-JP" sz="1200" spc="60" dirty="0">
              <a:latin typeface="+mn-ea"/>
            </a:endParaRPr>
          </a:p>
          <a:p>
            <a:pPr marL="0" indent="0" eaLnBrk="0" hangingPunct="0">
              <a:buNone/>
            </a:pPr>
            <a:r>
              <a:rPr lang="ja-JP" altLang="en-US" sz="1200" spc="60" dirty="0">
                <a:latin typeface="+mn-ea"/>
              </a:rPr>
              <a:t>・回答期間：○月○日～○月○日</a:t>
            </a:r>
            <a:endParaRPr lang="en-US" altLang="ja-JP" sz="1200" spc="60" dirty="0">
              <a:latin typeface="+mn-ea"/>
            </a:endParaRPr>
          </a:p>
          <a:p>
            <a:pPr marL="0" indent="0" eaLnBrk="0" hangingPunct="0">
              <a:buNone/>
            </a:pPr>
            <a:r>
              <a:rPr lang="ja-JP" altLang="en-US" sz="1200" spc="60" dirty="0" smtClean="0">
                <a:latin typeface="+mn-ea"/>
              </a:rPr>
              <a:t>・閲覧可能日：○月○日～　</a:t>
            </a:r>
            <a:endParaRPr lang="en-US" altLang="ja-JP" sz="1200" spc="60" dirty="0" smtClean="0">
              <a:latin typeface="+mn-ea"/>
            </a:endParaRPr>
          </a:p>
          <a:p>
            <a:pPr marL="0" indent="0" eaLnBrk="0" hangingPunct="0">
              <a:buNone/>
            </a:pPr>
            <a:r>
              <a:rPr lang="ja-JP" altLang="en-US" sz="1200" spc="60" dirty="0" smtClean="0">
                <a:latin typeface="+mn-ea"/>
              </a:rPr>
              <a:t>・設問数：メンバー</a:t>
            </a:r>
            <a:r>
              <a:rPr lang="en-US" altLang="ja-JP" sz="1200" spc="60" dirty="0" smtClean="0">
                <a:latin typeface="+mn-ea"/>
              </a:rPr>
              <a:t>1</a:t>
            </a:r>
            <a:r>
              <a:rPr lang="ja-JP" altLang="en-US" sz="1200" spc="60" dirty="0" smtClean="0">
                <a:latin typeface="+mn-ea"/>
              </a:rPr>
              <a:t>人あたり</a:t>
            </a:r>
            <a:r>
              <a:rPr lang="en-US" altLang="ja-JP" sz="1200" spc="60" dirty="0" smtClean="0">
                <a:latin typeface="+mn-ea"/>
              </a:rPr>
              <a:t>1</a:t>
            </a:r>
            <a:r>
              <a:rPr lang="ja-JP" altLang="en-US" sz="1200" spc="60" dirty="0" smtClean="0">
                <a:latin typeface="+mn-ea"/>
              </a:rPr>
              <a:t>問のみ（選択式）</a:t>
            </a:r>
            <a:endParaRPr lang="en-US" altLang="ja-JP" sz="1200" spc="60" dirty="0" smtClean="0">
              <a:latin typeface="+mn-ea"/>
            </a:endParaRPr>
          </a:p>
          <a:p>
            <a:pPr marL="0" indent="0" eaLnBrk="0" hangingPunct="0">
              <a:buNone/>
            </a:pPr>
            <a:r>
              <a:rPr lang="en-US" altLang="ja-JP" sz="1200" spc="60" dirty="0" smtClean="0">
                <a:latin typeface="+mn-ea"/>
              </a:rPr>
              <a:t>※</a:t>
            </a:r>
            <a:r>
              <a:rPr lang="ja-JP" altLang="en-US" sz="1200" spc="60" dirty="0" smtClean="0">
                <a:latin typeface="+mn-ea"/>
              </a:rPr>
              <a:t>初回のみ、基本情報を登録するための質問（</a:t>
            </a:r>
            <a:r>
              <a:rPr lang="en-US" altLang="ja-JP" sz="1200" spc="60" dirty="0" smtClean="0">
                <a:latin typeface="+mn-ea"/>
              </a:rPr>
              <a:t>6</a:t>
            </a:r>
            <a:r>
              <a:rPr lang="ja-JP" altLang="en-US" sz="1200" spc="60" dirty="0" smtClean="0">
                <a:latin typeface="+mn-ea"/>
              </a:rPr>
              <a:t>問）も表示されます。あわせてご回答ください。</a:t>
            </a:r>
            <a:endParaRPr lang="en-US" altLang="ja-JP" sz="1200" spc="60" dirty="0" smtClean="0">
              <a:latin typeface="+mn-ea"/>
            </a:endParaRPr>
          </a:p>
          <a:p>
            <a:pPr marL="0" indent="0" eaLnBrk="0" hangingPunct="0">
              <a:buNone/>
            </a:pPr>
            <a:endParaRPr lang="en-US" altLang="ja-JP" sz="1200" spc="60" dirty="0">
              <a:latin typeface="+mn-ea"/>
            </a:endParaRPr>
          </a:p>
          <a:p>
            <a:pPr marL="0" indent="0" eaLnBrk="0" hangingPunct="0">
              <a:buNone/>
            </a:pPr>
            <a:r>
              <a:rPr lang="ja-JP" altLang="en-US" sz="1200" spc="60" dirty="0">
                <a:latin typeface="+mn-ea"/>
              </a:rPr>
              <a:t>ご不明点がありましたら、人事部</a:t>
            </a:r>
            <a:r>
              <a:rPr lang="ja-JP" altLang="en-US" sz="1200" spc="60" dirty="0" smtClean="0">
                <a:latin typeface="+mn-ea"/>
              </a:rPr>
              <a:t>○○</a:t>
            </a:r>
            <a:r>
              <a:rPr lang="ja-JP" altLang="en-US" sz="1200" spc="60" dirty="0">
                <a:latin typeface="+mn-ea"/>
              </a:rPr>
              <a:t>宛</a:t>
            </a:r>
            <a:r>
              <a:rPr lang="ja-JP" altLang="en-US" sz="1200" spc="60" dirty="0" smtClean="0">
                <a:latin typeface="+mn-ea"/>
              </a:rPr>
              <a:t>に</a:t>
            </a:r>
            <a:r>
              <a:rPr lang="ja-JP" altLang="en-US" sz="1200" spc="60" dirty="0">
                <a:latin typeface="+mn-ea"/>
              </a:rPr>
              <a:t>お問い合わせください。</a:t>
            </a:r>
            <a:endParaRPr lang="en-US" altLang="ja-JP" sz="1200" spc="60" dirty="0">
              <a:latin typeface="+mn-ea"/>
            </a:endParaRPr>
          </a:p>
          <a:p>
            <a:pPr marL="0" indent="0" eaLnBrk="0" hangingPunct="0">
              <a:buNone/>
            </a:pPr>
            <a:r>
              <a:rPr lang="ja-JP" altLang="en-US" sz="1200" spc="60" dirty="0">
                <a:latin typeface="+mn-ea"/>
              </a:rPr>
              <a:t>なお、今回のアンケートは（株）リクルートマネジメントソリューションズに委託しております。</a:t>
            </a:r>
            <a:endParaRPr lang="en-US" altLang="ja-JP" sz="1200" spc="60" dirty="0">
              <a:latin typeface="+mn-ea"/>
            </a:endParaRPr>
          </a:p>
          <a:p>
            <a:pPr marL="0" indent="0">
              <a:buNone/>
            </a:pPr>
            <a:endParaRPr kumimoji="1" lang="ja-JP" altLang="en-US" sz="1100" spc="60" dirty="0">
              <a:latin typeface="+mn-ea"/>
            </a:endParaRPr>
          </a:p>
        </p:txBody>
      </p:sp>
      <p:sp>
        <p:nvSpPr>
          <p:cNvPr id="6" name="正方形/長方形 5"/>
          <p:cNvSpPr/>
          <p:nvPr/>
        </p:nvSpPr>
        <p:spPr bwMode="auto">
          <a:xfrm>
            <a:off x="190499" y="3150197"/>
            <a:ext cx="6482443" cy="819375"/>
          </a:xfrm>
          <a:prstGeom prst="rect">
            <a:avLst/>
          </a:prstGeom>
          <a:noFill/>
          <a:ln w="38100">
            <a:solidFill>
              <a:srgbClr val="E45B85"/>
            </a:solidFill>
            <a:miter lim="800000"/>
            <a:headEnd/>
            <a:tailEnd/>
          </a:ln>
        </p:spPr>
        <p:txBody>
          <a:bodyPr wrap="none" lIns="72000" tIns="72000" rIns="72000" bIns="72000" rtlCol="0" anchor="ctr"/>
          <a:lstStyle/>
          <a:p>
            <a:pPr algn="ctr" eaLnBrk="0" hangingPunct="0"/>
            <a:endParaRPr kumimoji="1" lang="ja-JP" altLang="en-US" sz="1400" dirty="0">
              <a:ea typeface="ＭＳ Ｐゴシック" pitchFamily="50" charset="-128"/>
            </a:endParaRPr>
          </a:p>
        </p:txBody>
      </p:sp>
      <p:sp>
        <p:nvSpPr>
          <p:cNvPr id="7" name="テキスト ボックス 6"/>
          <p:cNvSpPr txBox="1"/>
          <p:nvPr/>
        </p:nvSpPr>
        <p:spPr>
          <a:xfrm>
            <a:off x="4560240" y="2908217"/>
            <a:ext cx="2112702" cy="241980"/>
          </a:xfrm>
          <a:prstGeom prst="rect">
            <a:avLst/>
          </a:prstGeom>
          <a:noFill/>
        </p:spPr>
        <p:txBody>
          <a:bodyPr wrap="square" lIns="36000" tIns="36000" rIns="36000" bIns="36000" rtlCol="0">
            <a:spAutoFit/>
          </a:bodyPr>
          <a:lstStyle/>
          <a:p>
            <a:pPr algn="r"/>
            <a:r>
              <a:rPr kumimoji="1" lang="en-US" altLang="ja-JP" sz="1100" dirty="0" smtClean="0">
                <a:solidFill>
                  <a:srgbClr val="E45B85"/>
                </a:solidFill>
                <a:latin typeface="+mj-ea"/>
                <a:ea typeface="+mj-ea"/>
              </a:rPr>
              <a:t>※</a:t>
            </a:r>
            <a:r>
              <a:rPr kumimoji="1" lang="ja-JP" altLang="en-US" sz="1100" dirty="0" smtClean="0">
                <a:solidFill>
                  <a:srgbClr val="E45B85"/>
                </a:solidFill>
                <a:latin typeface="+mj-ea"/>
                <a:ea typeface="+mj-ea"/>
              </a:rPr>
              <a:t>上司閲覧なしの場合は削除</a:t>
            </a:r>
          </a:p>
        </p:txBody>
      </p:sp>
      <p:sp>
        <p:nvSpPr>
          <p:cNvPr id="8" name="正方形/長方形 7"/>
          <p:cNvSpPr/>
          <p:nvPr/>
        </p:nvSpPr>
        <p:spPr>
          <a:xfrm>
            <a:off x="2187591" y="5527497"/>
            <a:ext cx="3429000" cy="261610"/>
          </a:xfrm>
          <a:prstGeom prst="rect">
            <a:avLst/>
          </a:prstGeom>
        </p:spPr>
        <p:txBody>
          <a:bodyPr>
            <a:spAutoFit/>
          </a:bodyPr>
          <a:lstStyle/>
          <a:p>
            <a:pPr eaLnBrk="0" hangingPunct="0"/>
            <a:r>
              <a:rPr kumimoji="1" lang="en-US" altLang="ja-JP" sz="1100" dirty="0" smtClean="0">
                <a:solidFill>
                  <a:srgbClr val="E45B85"/>
                </a:solidFill>
                <a:latin typeface="+mj-ea"/>
                <a:ea typeface="+mj-ea"/>
              </a:rPr>
              <a:t>※</a:t>
            </a:r>
            <a:r>
              <a:rPr kumimoji="1" lang="ja-JP" altLang="en-US" sz="1100" dirty="0" smtClean="0">
                <a:solidFill>
                  <a:srgbClr val="E45B85"/>
                </a:solidFill>
                <a:latin typeface="+mj-ea"/>
                <a:ea typeface="+mj-ea"/>
              </a:rPr>
              <a:t>回答完了日の翌日の日付を入力してください</a:t>
            </a:r>
            <a:endParaRPr kumimoji="1" lang="en-US" altLang="ja-JP" sz="1100" dirty="0">
              <a:solidFill>
                <a:srgbClr val="E45B85"/>
              </a:solidFill>
              <a:latin typeface="+mj-ea"/>
              <a:ea typeface="+mj-ea"/>
            </a:endParaRPr>
          </a:p>
        </p:txBody>
      </p:sp>
      <p:sp>
        <p:nvSpPr>
          <p:cNvPr id="9" name="正方形/長方形 8"/>
          <p:cNvSpPr/>
          <p:nvPr/>
        </p:nvSpPr>
        <p:spPr bwMode="auto">
          <a:xfrm>
            <a:off x="190499" y="5527498"/>
            <a:ext cx="6482443" cy="261610"/>
          </a:xfrm>
          <a:prstGeom prst="rect">
            <a:avLst/>
          </a:prstGeom>
          <a:noFill/>
          <a:ln w="38100">
            <a:solidFill>
              <a:srgbClr val="E45B85"/>
            </a:solidFill>
            <a:miter lim="800000"/>
            <a:headEnd/>
            <a:tailEnd/>
          </a:ln>
        </p:spPr>
        <p:txBody>
          <a:bodyPr wrap="none" lIns="72000" tIns="72000" rIns="72000" bIns="72000" rtlCol="0" anchor="ctr"/>
          <a:lstStyle/>
          <a:p>
            <a:pPr algn="ctr" eaLnBrk="0" hangingPunct="0"/>
            <a:endParaRPr kumimoji="1" lang="ja-JP" altLang="en-US" sz="1400" dirty="0">
              <a:ea typeface="ＭＳ Ｐゴシック" pitchFamily="50" charset="-128"/>
            </a:endParaRPr>
          </a:p>
        </p:txBody>
      </p:sp>
      <p:sp>
        <p:nvSpPr>
          <p:cNvPr id="10" name="テキスト ボックス 9"/>
          <p:cNvSpPr txBox="1"/>
          <p:nvPr/>
        </p:nvSpPr>
        <p:spPr>
          <a:xfrm>
            <a:off x="4560240" y="5285516"/>
            <a:ext cx="2112702" cy="241980"/>
          </a:xfrm>
          <a:prstGeom prst="rect">
            <a:avLst/>
          </a:prstGeom>
          <a:noFill/>
        </p:spPr>
        <p:txBody>
          <a:bodyPr wrap="square" lIns="36000" tIns="36000" rIns="36000" bIns="36000" rtlCol="0">
            <a:spAutoFit/>
          </a:bodyPr>
          <a:lstStyle/>
          <a:p>
            <a:pPr algn="r"/>
            <a:r>
              <a:rPr kumimoji="1" lang="en-US" altLang="ja-JP" sz="1100" dirty="0" smtClean="0">
                <a:solidFill>
                  <a:srgbClr val="E45B85"/>
                </a:solidFill>
                <a:latin typeface="+mj-ea"/>
                <a:ea typeface="+mj-ea"/>
              </a:rPr>
              <a:t>※</a:t>
            </a:r>
            <a:r>
              <a:rPr kumimoji="1" lang="ja-JP" altLang="en-US" sz="1100" dirty="0" smtClean="0">
                <a:solidFill>
                  <a:srgbClr val="E45B85"/>
                </a:solidFill>
                <a:latin typeface="+mj-ea"/>
                <a:ea typeface="+mj-ea"/>
              </a:rPr>
              <a:t>上司閲覧なしの場合は削除</a:t>
            </a:r>
          </a:p>
        </p:txBody>
      </p:sp>
    </p:spTree>
    <p:extLst>
      <p:ext uri="{BB962C8B-B14F-4D97-AF65-F5344CB8AC3E}">
        <p14:creationId xmlns:p14="http://schemas.microsoft.com/office/powerpoint/2010/main" val="333533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社内広報メール文</a:t>
            </a:r>
            <a:r>
              <a:rPr lang="ja-JP" altLang="en-US" dirty="0" smtClean="0"/>
              <a:t>（メンバー向け</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pPr marL="0" lvl="0" indent="0" eaLnBrk="0" hangingPunct="0">
              <a:buNone/>
            </a:pPr>
            <a:r>
              <a:rPr lang="ja-JP" altLang="en-US" sz="1200" spc="60" dirty="0">
                <a:solidFill>
                  <a:prstClr val="black"/>
                </a:solidFill>
                <a:latin typeface="Meiryo UI"/>
              </a:rPr>
              <a:t>各位</a:t>
            </a:r>
            <a:endParaRPr lang="en-US" altLang="ja-JP" sz="1200" spc="60" dirty="0">
              <a:solidFill>
                <a:prstClr val="black"/>
              </a:solidFill>
              <a:latin typeface="Meiryo UI"/>
            </a:endParaRPr>
          </a:p>
          <a:p>
            <a:pPr marL="0" lvl="0" indent="0" eaLnBrk="0" hangingPunct="0">
              <a:buNone/>
            </a:pP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お疲れ様です、人事部○○です。</a:t>
            </a:r>
            <a:endParaRPr lang="en-US" altLang="ja-JP" sz="1200" spc="60" dirty="0">
              <a:solidFill>
                <a:prstClr val="black"/>
              </a:solidFill>
              <a:latin typeface="Meiryo UI"/>
            </a:endParaRPr>
          </a:p>
          <a:p>
            <a:pPr marL="0" lvl="0" indent="0" eaLnBrk="0" hangingPunct="0">
              <a:buNone/>
            </a:pP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この度</a:t>
            </a:r>
            <a:r>
              <a:rPr lang="ja-JP" altLang="en-US" sz="1200" spc="60" dirty="0" smtClean="0">
                <a:solidFill>
                  <a:prstClr val="black"/>
                </a:solidFill>
                <a:latin typeface="Meiryo UI"/>
              </a:rPr>
              <a:t>、一人ひとりの個を活かせる職場づくりを</a:t>
            </a:r>
            <a:r>
              <a:rPr lang="ja-JP" altLang="en-US" sz="1200" spc="60" dirty="0">
                <a:solidFill>
                  <a:prstClr val="black"/>
                </a:solidFill>
                <a:latin typeface="Meiryo UI"/>
              </a:rPr>
              <a:t>目的として、</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a:t>
            </a:r>
            <a:r>
              <a:rPr lang="en-US" altLang="ja-JP" sz="1200" spc="60" dirty="0">
                <a:solidFill>
                  <a:prstClr val="black"/>
                </a:solidFill>
                <a:latin typeface="Meiryo UI"/>
              </a:rPr>
              <a:t>INSIDES</a:t>
            </a:r>
            <a:r>
              <a:rPr lang="ja-JP" altLang="en-US" sz="1200" spc="60" dirty="0">
                <a:solidFill>
                  <a:prstClr val="black"/>
                </a:solidFill>
                <a:latin typeface="Meiryo UI"/>
              </a:rPr>
              <a:t>（インサイズ）」というアンケートを行うこととなりました。</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目的や活用イメージの詳細は、添付ファイルにまとめておりますので、ご一読ください。</a:t>
            </a:r>
            <a:endParaRPr lang="en-US" altLang="ja-JP" sz="1200" spc="60" dirty="0">
              <a:solidFill>
                <a:prstClr val="black"/>
              </a:solidFill>
              <a:latin typeface="Meiryo UI"/>
            </a:endParaRPr>
          </a:p>
          <a:p>
            <a:pPr marL="0" lvl="0" indent="0">
              <a:buNone/>
            </a:pPr>
            <a:endParaRPr lang="en-US" altLang="ja-JP" sz="1200" spc="60" dirty="0">
              <a:solidFill>
                <a:prstClr val="black"/>
              </a:solidFill>
              <a:latin typeface="Meiryo UI"/>
            </a:endParaRPr>
          </a:p>
          <a:p>
            <a:pPr marL="0" lvl="0" indent="0">
              <a:buNone/>
            </a:pPr>
            <a:r>
              <a:rPr lang="ja-JP" altLang="en-US" sz="1200" spc="60" dirty="0">
                <a:solidFill>
                  <a:prstClr val="black"/>
                </a:solidFill>
                <a:latin typeface="Meiryo UI"/>
              </a:rPr>
              <a:t>みなさまには</a:t>
            </a:r>
            <a:r>
              <a:rPr lang="ja-JP" altLang="en-US" sz="1200" spc="60" dirty="0" smtClean="0">
                <a:solidFill>
                  <a:prstClr val="black"/>
                </a:solidFill>
                <a:latin typeface="Meiryo UI"/>
              </a:rPr>
              <a:t>、</a:t>
            </a:r>
            <a:r>
              <a:rPr lang="ja-JP" altLang="en-US" sz="1200" spc="60" dirty="0">
                <a:solidFill>
                  <a:prstClr val="black"/>
                </a:solidFill>
                <a:latin typeface="Meiryo UI"/>
              </a:rPr>
              <a:t>自分自身</a:t>
            </a:r>
            <a:r>
              <a:rPr lang="ja-JP" altLang="en-US" sz="1200" spc="60" dirty="0" smtClean="0">
                <a:solidFill>
                  <a:prstClr val="black"/>
                </a:solidFill>
                <a:latin typeface="Meiryo UI"/>
              </a:rPr>
              <a:t>のコンディションについて</a:t>
            </a:r>
            <a:r>
              <a:rPr lang="ja-JP" altLang="en-US" sz="1200" spc="60" dirty="0">
                <a:solidFill>
                  <a:prstClr val="black"/>
                </a:solidFill>
                <a:latin typeface="Meiryo UI"/>
              </a:rPr>
              <a:t>回答いただきます。</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回答期間終了後にウェブレポートが配信され、</a:t>
            </a:r>
            <a:endParaRPr lang="en-US" altLang="ja-JP" sz="1200" spc="60" dirty="0">
              <a:solidFill>
                <a:prstClr val="black"/>
              </a:solidFill>
              <a:latin typeface="Meiryo UI"/>
            </a:endParaRPr>
          </a:p>
          <a:p>
            <a:pPr marL="0" lvl="0" indent="0" eaLnBrk="0" hangingPunct="0">
              <a:buNone/>
            </a:pPr>
            <a:r>
              <a:rPr lang="ja-JP" altLang="en-US" sz="1200" spc="60" dirty="0" smtClean="0">
                <a:solidFill>
                  <a:prstClr val="black"/>
                </a:solidFill>
                <a:latin typeface="Meiryo UI"/>
              </a:rPr>
              <a:t>自分の</a:t>
            </a:r>
            <a:r>
              <a:rPr lang="ja-JP" altLang="en-US" sz="1200" spc="60" dirty="0">
                <a:solidFill>
                  <a:prstClr val="black"/>
                </a:solidFill>
                <a:latin typeface="Meiryo UI"/>
              </a:rPr>
              <a:t>コンディション・性格タイプを</a:t>
            </a:r>
            <a:r>
              <a:rPr lang="ja-JP" altLang="en-US" sz="1200" spc="60" dirty="0" smtClean="0">
                <a:solidFill>
                  <a:prstClr val="black"/>
                </a:solidFill>
                <a:latin typeface="Meiryo UI"/>
              </a:rPr>
              <a:t>踏まえたステップアップの</a:t>
            </a:r>
            <a:r>
              <a:rPr lang="ja-JP" altLang="en-US" sz="1200" spc="60" dirty="0">
                <a:solidFill>
                  <a:prstClr val="black"/>
                </a:solidFill>
                <a:latin typeface="Meiryo UI"/>
              </a:rPr>
              <a:t>ヒントを閲覧いただくことが可能です。</a:t>
            </a:r>
            <a:endParaRPr lang="en-US" altLang="ja-JP" sz="1200" spc="60" dirty="0">
              <a:solidFill>
                <a:prstClr val="black"/>
              </a:solidFill>
              <a:latin typeface="Meiryo UI"/>
            </a:endParaRPr>
          </a:p>
          <a:p>
            <a:pPr marL="0" lvl="0" indent="0" eaLnBrk="0" hangingPunct="0">
              <a:buNone/>
            </a:pPr>
            <a:r>
              <a:rPr lang="ja-JP" altLang="en-US" sz="1200" spc="60" dirty="0" smtClean="0">
                <a:solidFill>
                  <a:prstClr val="black"/>
                </a:solidFill>
                <a:latin typeface="Meiryo UI"/>
              </a:rPr>
              <a:t>ぜひ今後よりよい状態で働くためにご活用</a:t>
            </a:r>
            <a:r>
              <a:rPr lang="ja-JP" altLang="en-US" sz="1200" spc="60" dirty="0">
                <a:solidFill>
                  <a:prstClr val="black"/>
                </a:solidFill>
                <a:latin typeface="Meiryo UI"/>
              </a:rPr>
              <a:t>ください</a:t>
            </a:r>
            <a:r>
              <a:rPr lang="ja-JP" altLang="en-US" sz="1200" spc="60" dirty="0" smtClean="0">
                <a:solidFill>
                  <a:prstClr val="black"/>
                </a:solidFill>
                <a:latin typeface="Meiryo UI"/>
              </a:rPr>
              <a:t>。</a:t>
            </a:r>
            <a:endParaRPr lang="en-US" altLang="ja-JP" sz="1200" spc="60" dirty="0" smtClean="0">
              <a:solidFill>
                <a:prstClr val="black"/>
              </a:solidFill>
              <a:latin typeface="Meiryo UI"/>
            </a:endParaRPr>
          </a:p>
          <a:p>
            <a:pPr marL="0" lvl="0" indent="0" eaLnBrk="0" hangingPunct="0">
              <a:buNone/>
            </a:pP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なお、本アンケートの結果は集計されたうえで上長に共有し、</a:t>
            </a:r>
          </a:p>
          <a:p>
            <a:pPr marL="0" lvl="0" indent="0" eaLnBrk="0" hangingPunct="0">
              <a:buNone/>
            </a:pPr>
            <a:r>
              <a:rPr lang="ja-JP" altLang="en-US" sz="1200" spc="60" dirty="0">
                <a:solidFill>
                  <a:prstClr val="black"/>
                </a:solidFill>
                <a:latin typeface="Meiryo UI"/>
              </a:rPr>
              <a:t>みなさんをよりよい状態にマネジメントできるよう活用いたします。</a:t>
            </a:r>
          </a:p>
          <a:p>
            <a:pPr marL="0" lvl="0" indent="0" eaLnBrk="0" hangingPunct="0">
              <a:buNone/>
            </a:pPr>
            <a:r>
              <a:rPr lang="ja-JP" altLang="en-US" sz="1200" spc="60" dirty="0">
                <a:solidFill>
                  <a:prstClr val="black"/>
                </a:solidFill>
                <a:latin typeface="Meiryo UI"/>
              </a:rPr>
              <a:t>上記の目的のみに利用し、人事評価等には活用いたしません。</a:t>
            </a:r>
            <a:endParaRPr lang="en-US" altLang="ja-JP" sz="1200" spc="60" dirty="0">
              <a:solidFill>
                <a:prstClr val="black"/>
              </a:solidFill>
              <a:latin typeface="Meiryo UI"/>
            </a:endParaRPr>
          </a:p>
          <a:p>
            <a:pPr marL="0" lvl="0" indent="0" eaLnBrk="0" hangingPunct="0">
              <a:buNone/>
            </a:pPr>
            <a:endParaRPr lang="en-US" altLang="ja-JP" sz="1200" spc="60" dirty="0">
              <a:solidFill>
                <a:srgbClr val="FF0000"/>
              </a:solidFill>
              <a:latin typeface="Meiryo UI"/>
            </a:endParaRPr>
          </a:p>
          <a:p>
            <a:pPr marL="0" lvl="0" indent="0" eaLnBrk="0" hangingPunct="0">
              <a:buNone/>
            </a:pPr>
            <a:r>
              <a:rPr lang="ja-JP" altLang="en-US" sz="1200" spc="60" dirty="0">
                <a:solidFill>
                  <a:prstClr val="black"/>
                </a:solidFill>
                <a:latin typeface="Meiryo UI"/>
              </a:rPr>
              <a:t>回答時間</a:t>
            </a:r>
            <a:r>
              <a:rPr lang="ja-JP" altLang="en-US" sz="1200" spc="60" dirty="0" smtClean="0">
                <a:solidFill>
                  <a:prstClr val="black"/>
                </a:solidFill>
                <a:latin typeface="Meiryo UI"/>
              </a:rPr>
              <a:t>の目安は</a:t>
            </a:r>
            <a:r>
              <a:rPr lang="en-US" altLang="ja-JP" sz="1200" spc="60" dirty="0" smtClean="0">
                <a:solidFill>
                  <a:prstClr val="black"/>
                </a:solidFill>
                <a:latin typeface="Meiryo UI"/>
              </a:rPr>
              <a:t>5</a:t>
            </a:r>
            <a:r>
              <a:rPr lang="ja-JP" altLang="en-US" sz="1200" spc="60" dirty="0" smtClean="0">
                <a:solidFill>
                  <a:prstClr val="black"/>
                </a:solidFill>
                <a:latin typeface="Meiryo UI"/>
              </a:rPr>
              <a:t>分程度と</a:t>
            </a:r>
            <a:r>
              <a:rPr lang="ja-JP" altLang="en-US" sz="1200" spc="60" dirty="0">
                <a:solidFill>
                  <a:prstClr val="black"/>
                </a:solidFill>
                <a:latin typeface="Meiryo UI"/>
              </a:rPr>
              <a:t>なりますので、</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ご協力をよろしくお願いいたします。</a:t>
            </a:r>
            <a:endParaRPr lang="en-US" altLang="ja-JP" sz="1200" spc="60" dirty="0">
              <a:solidFill>
                <a:prstClr val="black"/>
              </a:solidFill>
              <a:latin typeface="Meiryo UI"/>
            </a:endParaRPr>
          </a:p>
          <a:p>
            <a:pPr marL="0" lvl="0" indent="0" eaLnBrk="0" hangingPunct="0">
              <a:buNone/>
            </a:pPr>
            <a:endParaRPr lang="en-US" altLang="ja-JP" sz="1200" spc="60" dirty="0">
              <a:solidFill>
                <a:prstClr val="black"/>
              </a:solidFill>
              <a:latin typeface="Meiryo UI"/>
            </a:endParaRPr>
          </a:p>
          <a:p>
            <a:pPr marL="0" lvl="0" indent="0" eaLnBrk="0" hangingPunct="0">
              <a:buNone/>
            </a:pPr>
            <a:r>
              <a:rPr lang="en-US" altLang="ja-JP" sz="1200" spc="60" dirty="0" smtClean="0">
                <a:solidFill>
                  <a:prstClr val="black"/>
                </a:solidFill>
                <a:latin typeface="Meiryo UI"/>
              </a:rPr>
              <a:t>【</a:t>
            </a:r>
            <a:r>
              <a:rPr lang="ja-JP" altLang="en-US" sz="1200" spc="60" dirty="0">
                <a:solidFill>
                  <a:prstClr val="black"/>
                </a:solidFill>
                <a:latin typeface="Meiryo UI"/>
              </a:rPr>
              <a:t>実施概要</a:t>
            </a:r>
            <a:r>
              <a:rPr lang="en-US" altLang="ja-JP" sz="1200" spc="60" dirty="0" smtClean="0">
                <a:solidFill>
                  <a:prstClr val="black"/>
                </a:solidFill>
                <a:latin typeface="Meiryo UI"/>
              </a:rPr>
              <a:t>】</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・回答期間：○月○日～○月○日</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・閲覧可能日：○月○日～　</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・設問数</a:t>
            </a:r>
            <a:r>
              <a:rPr lang="ja-JP" altLang="en-US" sz="1200" spc="60" dirty="0" smtClean="0">
                <a:solidFill>
                  <a:prstClr val="black"/>
                </a:solidFill>
                <a:latin typeface="Meiryo UI"/>
              </a:rPr>
              <a:t>：</a:t>
            </a:r>
            <a:r>
              <a:rPr lang="en-US" altLang="ja-JP" sz="1200" spc="60" dirty="0" smtClean="0">
                <a:solidFill>
                  <a:prstClr val="black"/>
                </a:solidFill>
                <a:latin typeface="Meiryo UI"/>
              </a:rPr>
              <a:t>32</a:t>
            </a:r>
            <a:r>
              <a:rPr lang="ja-JP" altLang="en-US" sz="1200" spc="60" dirty="0" smtClean="0">
                <a:solidFill>
                  <a:prstClr val="black"/>
                </a:solidFill>
                <a:latin typeface="Meiryo UI"/>
              </a:rPr>
              <a:t>問（選択式）</a:t>
            </a:r>
            <a:endParaRPr lang="en-US" altLang="ja-JP" sz="1200" spc="60" dirty="0" smtClean="0">
              <a:solidFill>
                <a:prstClr val="black"/>
              </a:solidFill>
              <a:latin typeface="Meiryo UI"/>
            </a:endParaRPr>
          </a:p>
          <a:p>
            <a:pPr marL="0" lvl="0" indent="0" eaLnBrk="0" hangingPunct="0">
              <a:buNone/>
            </a:pP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ご不明点がありましたら、人事部○○宛にお問い合わせください。</a:t>
            </a:r>
            <a:endParaRPr lang="en-US" altLang="ja-JP" sz="1200" spc="60" dirty="0">
              <a:solidFill>
                <a:prstClr val="black"/>
              </a:solidFill>
              <a:latin typeface="Meiryo UI"/>
            </a:endParaRPr>
          </a:p>
          <a:p>
            <a:pPr marL="0" lvl="0" indent="0" eaLnBrk="0" hangingPunct="0">
              <a:buNone/>
            </a:pPr>
            <a:r>
              <a:rPr lang="ja-JP" altLang="en-US" sz="1200" spc="60" dirty="0">
                <a:solidFill>
                  <a:prstClr val="black"/>
                </a:solidFill>
                <a:latin typeface="Meiryo UI"/>
              </a:rPr>
              <a:t>なお、今回のアンケートは（株）リクルートマネジメントソリューションズに委託しております。</a:t>
            </a:r>
            <a:endParaRPr lang="en-US" altLang="ja-JP" sz="1200" spc="60" dirty="0">
              <a:solidFill>
                <a:prstClr val="black"/>
              </a:solidFill>
              <a:latin typeface="Meiryo UI"/>
            </a:endParaRPr>
          </a:p>
          <a:p>
            <a:pPr marL="0" lvl="0" indent="0">
              <a:buNone/>
            </a:pPr>
            <a:endParaRPr lang="ja-JP" altLang="en-US" sz="1100" spc="60" dirty="0">
              <a:solidFill>
                <a:prstClr val="black"/>
              </a:solidFill>
              <a:latin typeface="Meiryo UI"/>
            </a:endParaRPr>
          </a:p>
          <a:p>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smtClean="0"/>
              <a:t>(C)Recruit Management Solutions Co., Ltd.</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6DF5FBB1-A30C-40D0-B4A5-06B6A6B6DA78}" type="slidenum">
              <a:rPr kumimoji="1" lang="ja-JP" altLang="en-US" smtClean="0"/>
              <a:t>2</a:t>
            </a:fld>
            <a:endParaRPr kumimoji="1" lang="ja-JP" altLang="en-US"/>
          </a:p>
        </p:txBody>
      </p:sp>
      <p:sp>
        <p:nvSpPr>
          <p:cNvPr id="6" name="正方形/長方形 5"/>
          <p:cNvSpPr/>
          <p:nvPr/>
        </p:nvSpPr>
        <p:spPr bwMode="auto">
          <a:xfrm>
            <a:off x="190499" y="3150197"/>
            <a:ext cx="6482443" cy="819375"/>
          </a:xfrm>
          <a:prstGeom prst="rect">
            <a:avLst/>
          </a:prstGeom>
          <a:noFill/>
          <a:ln w="38100">
            <a:solidFill>
              <a:srgbClr val="E45B85"/>
            </a:solidFill>
            <a:miter lim="800000"/>
            <a:headEnd/>
            <a:tailEnd/>
          </a:ln>
        </p:spPr>
        <p:txBody>
          <a:bodyPr wrap="none" lIns="72000" tIns="72000" rIns="72000" bIns="72000" rtlCol="0" anchor="ctr"/>
          <a:lstStyle/>
          <a:p>
            <a:pPr algn="ctr" eaLnBrk="0" hangingPunct="0"/>
            <a:endParaRPr kumimoji="1" lang="ja-JP" altLang="en-US" sz="1400" dirty="0">
              <a:ea typeface="ＭＳ Ｐゴシック" pitchFamily="50" charset="-128"/>
            </a:endParaRPr>
          </a:p>
        </p:txBody>
      </p:sp>
      <p:sp>
        <p:nvSpPr>
          <p:cNvPr id="7" name="テキスト ボックス 6"/>
          <p:cNvSpPr txBox="1"/>
          <p:nvPr/>
        </p:nvSpPr>
        <p:spPr>
          <a:xfrm>
            <a:off x="4560240" y="2908217"/>
            <a:ext cx="2112702" cy="241980"/>
          </a:xfrm>
          <a:prstGeom prst="rect">
            <a:avLst/>
          </a:prstGeom>
          <a:noFill/>
        </p:spPr>
        <p:txBody>
          <a:bodyPr wrap="square" lIns="36000" tIns="36000" rIns="36000" bIns="36000" rtlCol="0">
            <a:spAutoFit/>
          </a:bodyPr>
          <a:lstStyle/>
          <a:p>
            <a:pPr algn="r"/>
            <a:r>
              <a:rPr kumimoji="1" lang="en-US" altLang="ja-JP" sz="1100" dirty="0" smtClean="0">
                <a:solidFill>
                  <a:srgbClr val="E45B85"/>
                </a:solidFill>
                <a:latin typeface="+mj-ea"/>
                <a:ea typeface="+mj-ea"/>
              </a:rPr>
              <a:t>※</a:t>
            </a:r>
            <a:r>
              <a:rPr kumimoji="1" lang="ja-JP" altLang="en-US" sz="1100" dirty="0">
                <a:solidFill>
                  <a:srgbClr val="E45B85"/>
                </a:solidFill>
                <a:latin typeface="+mj-ea"/>
                <a:ea typeface="+mj-ea"/>
              </a:rPr>
              <a:t>本人</a:t>
            </a:r>
            <a:r>
              <a:rPr kumimoji="1" lang="ja-JP" altLang="en-US" sz="1100" dirty="0" smtClean="0">
                <a:solidFill>
                  <a:srgbClr val="E45B85"/>
                </a:solidFill>
                <a:latin typeface="+mj-ea"/>
                <a:ea typeface="+mj-ea"/>
              </a:rPr>
              <a:t>閲覧なしの場合は削除</a:t>
            </a:r>
          </a:p>
        </p:txBody>
      </p:sp>
      <p:sp>
        <p:nvSpPr>
          <p:cNvPr id="8" name="正方形/長方形 7"/>
          <p:cNvSpPr/>
          <p:nvPr/>
        </p:nvSpPr>
        <p:spPr bwMode="auto">
          <a:xfrm>
            <a:off x="190499" y="5527498"/>
            <a:ext cx="6482443" cy="261610"/>
          </a:xfrm>
          <a:prstGeom prst="rect">
            <a:avLst/>
          </a:prstGeom>
          <a:noFill/>
          <a:ln w="38100">
            <a:solidFill>
              <a:srgbClr val="E45B85"/>
            </a:solidFill>
            <a:miter lim="800000"/>
            <a:headEnd/>
            <a:tailEnd/>
          </a:ln>
        </p:spPr>
        <p:txBody>
          <a:bodyPr wrap="none" lIns="72000" tIns="72000" rIns="72000" bIns="72000" rtlCol="0" anchor="ctr"/>
          <a:lstStyle/>
          <a:p>
            <a:pPr algn="ctr" eaLnBrk="0" hangingPunct="0"/>
            <a:endParaRPr kumimoji="1" lang="ja-JP" altLang="en-US" sz="1400" dirty="0">
              <a:ea typeface="ＭＳ Ｐゴシック" pitchFamily="50" charset="-128"/>
            </a:endParaRPr>
          </a:p>
        </p:txBody>
      </p:sp>
      <p:sp>
        <p:nvSpPr>
          <p:cNvPr id="9" name="テキスト ボックス 8"/>
          <p:cNvSpPr txBox="1"/>
          <p:nvPr/>
        </p:nvSpPr>
        <p:spPr>
          <a:xfrm>
            <a:off x="4560240" y="5285516"/>
            <a:ext cx="2112702" cy="241980"/>
          </a:xfrm>
          <a:prstGeom prst="rect">
            <a:avLst/>
          </a:prstGeom>
          <a:noFill/>
        </p:spPr>
        <p:txBody>
          <a:bodyPr wrap="square" lIns="36000" tIns="36000" rIns="36000" bIns="36000" rtlCol="0">
            <a:spAutoFit/>
          </a:bodyPr>
          <a:lstStyle/>
          <a:p>
            <a:pPr algn="r"/>
            <a:r>
              <a:rPr kumimoji="1" lang="en-US" altLang="ja-JP" sz="1100" dirty="0" smtClean="0">
                <a:solidFill>
                  <a:srgbClr val="E45B85"/>
                </a:solidFill>
                <a:latin typeface="+mj-ea"/>
                <a:ea typeface="+mj-ea"/>
              </a:rPr>
              <a:t>※</a:t>
            </a:r>
            <a:r>
              <a:rPr kumimoji="1" lang="ja-JP" altLang="en-US" sz="1100" dirty="0">
                <a:solidFill>
                  <a:srgbClr val="E45B85"/>
                </a:solidFill>
                <a:latin typeface="+mj-ea"/>
                <a:ea typeface="+mj-ea"/>
              </a:rPr>
              <a:t>本人</a:t>
            </a:r>
            <a:r>
              <a:rPr kumimoji="1" lang="ja-JP" altLang="en-US" sz="1100" dirty="0" smtClean="0">
                <a:solidFill>
                  <a:srgbClr val="E45B85"/>
                </a:solidFill>
                <a:latin typeface="+mj-ea"/>
                <a:ea typeface="+mj-ea"/>
              </a:rPr>
              <a:t>閲覧なしの場合は削除</a:t>
            </a:r>
          </a:p>
        </p:txBody>
      </p:sp>
      <p:sp>
        <p:nvSpPr>
          <p:cNvPr id="10" name="正方形/長方形 9"/>
          <p:cNvSpPr/>
          <p:nvPr/>
        </p:nvSpPr>
        <p:spPr>
          <a:xfrm>
            <a:off x="2187591" y="5527497"/>
            <a:ext cx="3429000" cy="261610"/>
          </a:xfrm>
          <a:prstGeom prst="rect">
            <a:avLst/>
          </a:prstGeom>
        </p:spPr>
        <p:txBody>
          <a:bodyPr>
            <a:spAutoFit/>
          </a:bodyPr>
          <a:lstStyle/>
          <a:p>
            <a:pPr eaLnBrk="0" hangingPunct="0"/>
            <a:r>
              <a:rPr kumimoji="1" lang="en-US" altLang="ja-JP" sz="1100" dirty="0" smtClean="0">
                <a:solidFill>
                  <a:srgbClr val="E45B85"/>
                </a:solidFill>
                <a:latin typeface="+mj-ea"/>
                <a:ea typeface="+mj-ea"/>
              </a:rPr>
              <a:t>※</a:t>
            </a:r>
            <a:r>
              <a:rPr kumimoji="1" lang="ja-JP" altLang="en-US" sz="1100" dirty="0" smtClean="0">
                <a:solidFill>
                  <a:srgbClr val="E45B85"/>
                </a:solidFill>
                <a:latin typeface="+mj-ea"/>
                <a:ea typeface="+mj-ea"/>
              </a:rPr>
              <a:t>回答完了日の翌日の日付を入力してください</a:t>
            </a:r>
            <a:endParaRPr kumimoji="1" lang="en-US" altLang="ja-JP" sz="1100" dirty="0">
              <a:solidFill>
                <a:srgbClr val="E45B85"/>
              </a:solidFill>
              <a:latin typeface="+mj-ea"/>
              <a:ea typeface="+mj-ea"/>
            </a:endParaRPr>
          </a:p>
        </p:txBody>
      </p:sp>
      <p:sp>
        <p:nvSpPr>
          <p:cNvPr id="11" name="正方形/長方形 10"/>
          <p:cNvSpPr/>
          <p:nvPr/>
        </p:nvSpPr>
        <p:spPr bwMode="auto">
          <a:xfrm>
            <a:off x="190499" y="4211552"/>
            <a:ext cx="6482443" cy="819375"/>
          </a:xfrm>
          <a:prstGeom prst="rect">
            <a:avLst/>
          </a:prstGeom>
          <a:noFill/>
          <a:ln w="38100">
            <a:solidFill>
              <a:srgbClr val="E45B85"/>
            </a:solidFill>
            <a:miter lim="800000"/>
            <a:headEnd/>
            <a:tailEnd/>
          </a:ln>
        </p:spPr>
        <p:txBody>
          <a:bodyPr wrap="none" lIns="72000" tIns="72000" rIns="72000" bIns="72000" rtlCol="0" anchor="ctr"/>
          <a:lstStyle/>
          <a:p>
            <a:pPr algn="ctr" eaLnBrk="0" hangingPunct="0"/>
            <a:endParaRPr kumimoji="1" lang="ja-JP" altLang="en-US" sz="1400" dirty="0">
              <a:ea typeface="ＭＳ Ｐゴシック" pitchFamily="50" charset="-128"/>
            </a:endParaRPr>
          </a:p>
        </p:txBody>
      </p:sp>
      <p:sp>
        <p:nvSpPr>
          <p:cNvPr id="12" name="テキスト ボックス 11"/>
          <p:cNvSpPr txBox="1"/>
          <p:nvPr/>
        </p:nvSpPr>
        <p:spPr>
          <a:xfrm>
            <a:off x="4560240" y="3969572"/>
            <a:ext cx="2112702" cy="241980"/>
          </a:xfrm>
          <a:prstGeom prst="rect">
            <a:avLst/>
          </a:prstGeom>
          <a:noFill/>
        </p:spPr>
        <p:txBody>
          <a:bodyPr wrap="square" lIns="36000" tIns="36000" rIns="36000" bIns="36000" rtlCol="0">
            <a:spAutoFit/>
          </a:bodyPr>
          <a:lstStyle/>
          <a:p>
            <a:pPr algn="r"/>
            <a:r>
              <a:rPr kumimoji="1" lang="en-US" altLang="ja-JP" sz="1100" dirty="0" smtClean="0">
                <a:solidFill>
                  <a:srgbClr val="E45B85"/>
                </a:solidFill>
                <a:latin typeface="+mj-ea"/>
                <a:ea typeface="+mj-ea"/>
              </a:rPr>
              <a:t>※</a:t>
            </a:r>
            <a:r>
              <a:rPr kumimoji="1" lang="ja-JP" altLang="en-US" sz="1100" dirty="0">
                <a:solidFill>
                  <a:srgbClr val="E45B85"/>
                </a:solidFill>
                <a:latin typeface="+mj-ea"/>
                <a:ea typeface="+mj-ea"/>
              </a:rPr>
              <a:t>上司</a:t>
            </a:r>
            <a:r>
              <a:rPr kumimoji="1" lang="ja-JP" altLang="en-US" sz="1100" dirty="0" smtClean="0">
                <a:solidFill>
                  <a:srgbClr val="E45B85"/>
                </a:solidFill>
                <a:latin typeface="+mj-ea"/>
                <a:ea typeface="+mj-ea"/>
              </a:rPr>
              <a:t>閲覧</a:t>
            </a:r>
            <a:r>
              <a:rPr kumimoji="1" lang="ja-JP" altLang="en-US" sz="1100" dirty="0" smtClean="0">
                <a:solidFill>
                  <a:srgbClr val="E45B85"/>
                </a:solidFill>
                <a:latin typeface="+mj-ea"/>
                <a:ea typeface="+mj-ea"/>
              </a:rPr>
              <a:t>なしの場合は削除</a:t>
            </a:r>
          </a:p>
        </p:txBody>
      </p:sp>
    </p:spTree>
    <p:extLst>
      <p:ext uri="{BB962C8B-B14F-4D97-AF65-F5344CB8AC3E}">
        <p14:creationId xmlns:p14="http://schemas.microsoft.com/office/powerpoint/2010/main" val="4086044658"/>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Century Gothic"/>
        <a:ea typeface="Meiryo UI"/>
        <a:cs typeface=""/>
      </a:majorFont>
      <a:minorFont>
        <a:latin typeface="Century Gothic"/>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TotalTime>
  <Words>441</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Century Gothic</vt:lpstr>
      <vt:lpstr>1_Office テーマ</vt:lpstr>
      <vt:lpstr>社内広報メール文（上司向け）</vt:lpstr>
      <vt:lpstr>社内広報メール文（メンバー向け）</vt:lpstr>
    </vt:vector>
  </TitlesOfParts>
  <Company>株式会社リクルートマネジメントソリューションズ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社内広報メール文（上司向け）</dc:title>
  <dc:creator>鈴木 萌々子</dc:creator>
  <cp:lastModifiedBy>鈴木 萌々子</cp:lastModifiedBy>
  <cp:revision>10</cp:revision>
  <dcterms:created xsi:type="dcterms:W3CDTF">2019-11-25T08:32:05Z</dcterms:created>
  <dcterms:modified xsi:type="dcterms:W3CDTF">2022-02-04T11:34:28Z</dcterms:modified>
</cp:coreProperties>
</file>