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6"/>
  </p:notesMasterIdLst>
  <p:sldIdLst>
    <p:sldId id="256" r:id="rId2"/>
    <p:sldId id="262" r:id="rId3"/>
    <p:sldId id="300" r:id="rId4"/>
    <p:sldId id="296" r:id="rId5"/>
    <p:sldId id="258" r:id="rId6"/>
    <p:sldId id="259" r:id="rId7"/>
    <p:sldId id="260" r:id="rId8"/>
    <p:sldId id="261" r:id="rId9"/>
    <p:sldId id="263" r:id="rId10"/>
    <p:sldId id="281" r:id="rId11"/>
    <p:sldId id="264" r:id="rId12"/>
    <p:sldId id="297" r:id="rId13"/>
    <p:sldId id="265" r:id="rId14"/>
    <p:sldId id="266" r:id="rId15"/>
    <p:sldId id="268" r:id="rId16"/>
    <p:sldId id="269" r:id="rId17"/>
    <p:sldId id="270" r:id="rId18"/>
    <p:sldId id="271" r:id="rId19"/>
    <p:sldId id="272" r:id="rId20"/>
    <p:sldId id="273" r:id="rId21"/>
    <p:sldId id="298" r:id="rId22"/>
    <p:sldId id="286" r:id="rId23"/>
    <p:sldId id="287" r:id="rId24"/>
    <p:sldId id="282" r:id="rId25"/>
    <p:sldId id="283" r:id="rId26"/>
    <p:sldId id="284" r:id="rId27"/>
    <p:sldId id="276" r:id="rId28"/>
    <p:sldId id="289" r:id="rId29"/>
    <p:sldId id="291" r:id="rId30"/>
    <p:sldId id="299" r:id="rId31"/>
    <p:sldId id="290" r:id="rId32"/>
    <p:sldId id="279" r:id="rId33"/>
    <p:sldId id="288" r:id="rId34"/>
    <p:sldId id="280" r:id="rId35"/>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08A5FF"/>
    <a:srgbClr val="BFDBFB"/>
    <a:srgbClr val="C772E1"/>
    <a:srgbClr val="3B69E1"/>
    <a:srgbClr val="FD444A"/>
    <a:srgbClr val="9DB7F9"/>
    <a:srgbClr val="CEB5FE"/>
    <a:srgbClr val="FF8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snapToGrid="0">
      <p:cViewPr varScale="1">
        <p:scale>
          <a:sx n="97" d="100"/>
          <a:sy n="97" d="100"/>
        </p:scale>
        <p:origin x="1027" y="77"/>
      </p:cViewPr>
      <p:guideLst/>
    </p:cSldViewPr>
  </p:slideViewPr>
  <p:notesTextViewPr>
    <p:cViewPr>
      <p:scale>
        <a:sx n="1" d="1"/>
        <a:sy n="1" d="1"/>
      </p:scale>
      <p:origin x="0" y="0"/>
    </p:cViewPr>
  </p:notesTextViewPr>
  <p:sorterViewPr>
    <p:cViewPr>
      <p:scale>
        <a:sx n="100" d="100"/>
        <a:sy n="100" d="100"/>
      </p:scale>
      <p:origin x="0" y="-533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85A8B3B7-CF28-45AE-864C-5BB1ED94E1EA}" type="datetimeFigureOut">
              <a:rPr kumimoji="1" lang="ja-JP" altLang="en-US" smtClean="0"/>
              <a:t>2022/1/6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F7499CB-F772-4094-9779-BBD4053D2298}" type="slidenum">
              <a:rPr kumimoji="1" lang="ja-JP" altLang="en-US" smtClean="0"/>
              <a:t>‹#›</a:t>
            </a:fld>
            <a:endParaRPr kumimoji="1" lang="ja-JP" altLang="en-US"/>
          </a:p>
        </p:txBody>
      </p:sp>
    </p:spTree>
    <p:extLst>
      <p:ext uri="{BB962C8B-B14F-4D97-AF65-F5344CB8AC3E}">
        <p14:creationId xmlns:p14="http://schemas.microsoft.com/office/powerpoint/2010/main" val="3549048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INSIDES</a:t>
            </a:r>
            <a:r>
              <a:rPr kumimoji="1" lang="ja-JP" altLang="en-US" dirty="0" smtClean="0"/>
              <a:t>では、このメンタリティや関わり方が「チームマップ」「パーソナルレポート」という２つのレポートでわかります。</a:t>
            </a:r>
            <a:endParaRPr kumimoji="1" lang="en-US" altLang="ja-JP" dirty="0" smtClean="0"/>
          </a:p>
          <a:p>
            <a:r>
              <a:rPr kumimoji="1" lang="ja-JP" altLang="en-US" dirty="0" smtClean="0"/>
              <a:t>チームマップでは、誰がどういう状態なのかがひと目で分かるので、フォローすべきメンバーを把握することができます。</a:t>
            </a:r>
            <a:endParaRPr kumimoji="1" lang="en-US" altLang="ja-JP" dirty="0" smtClean="0"/>
          </a:p>
          <a:p>
            <a:r>
              <a:rPr kumimoji="1" lang="ja-JP" altLang="en-US" dirty="0" smtClean="0"/>
              <a:t>パーソナルレポートは、細かい関わり方が載ってますので、こちらをよく読んで接し方を考えてみてください。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C124111-8B22-4A1B-B5EA-56336AFAB2DF}" type="slidenum">
              <a:rPr kumimoji="1" lang="ja-JP" altLang="en-US" smtClean="0"/>
              <a:t>23</a:t>
            </a:fld>
            <a:endParaRPr kumimoji="1" lang="ja-JP" altLang="en-US"/>
          </a:p>
        </p:txBody>
      </p:sp>
    </p:spTree>
    <p:extLst>
      <p:ext uri="{BB962C8B-B14F-4D97-AF65-F5344CB8AC3E}">
        <p14:creationId xmlns:p14="http://schemas.microsoft.com/office/powerpoint/2010/main" val="233554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チームマップは、横軸がメンバーのワークメンタリティ、縦軸がみなさんがアンケートに答えた「期待到達度」になっていて、</a:t>
            </a:r>
            <a:endParaRPr kumimoji="1" lang="en-US" altLang="ja-JP" dirty="0" smtClean="0"/>
          </a:p>
          <a:p>
            <a:r>
              <a:rPr kumimoji="1" lang="ja-JP" altLang="en-US" dirty="0" smtClean="0"/>
              <a:t>メンバーの氏名がプロットされています。</a:t>
            </a:r>
            <a:endParaRPr kumimoji="1" lang="en-US" altLang="ja-JP" dirty="0" smtClean="0"/>
          </a:p>
          <a:p>
            <a:r>
              <a:rPr kumimoji="1" lang="ja-JP" altLang="en-US" dirty="0" smtClean="0"/>
              <a:t>左上がもっともフォロー優先度が高く、次が左下・右下・右上、と反時計回りに優先度が高いです。</a:t>
            </a:r>
            <a:endParaRPr kumimoji="1" lang="en-US" altLang="ja-JP" dirty="0" smtClean="0"/>
          </a:p>
          <a:p>
            <a:endParaRPr kumimoji="1" lang="en-US" altLang="ja-JP" dirty="0" smtClean="0"/>
          </a:p>
          <a:p>
            <a:r>
              <a:rPr kumimoji="1" lang="ja-JP" altLang="en-US" dirty="0" smtClean="0"/>
              <a:t>メンバーの名前をクリックすると、パーソナルレポートが開きますので、必ず確認してください。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C124111-8B22-4A1B-B5EA-56336AFAB2DF}" type="slidenum">
              <a:rPr kumimoji="1" lang="ja-JP" altLang="en-US" smtClean="0"/>
              <a:t>24</a:t>
            </a:fld>
            <a:endParaRPr kumimoji="1" lang="ja-JP" altLang="en-US"/>
          </a:p>
        </p:txBody>
      </p:sp>
    </p:spTree>
    <p:extLst>
      <p:ext uri="{BB962C8B-B14F-4D97-AF65-F5344CB8AC3E}">
        <p14:creationId xmlns:p14="http://schemas.microsoft.com/office/powerpoint/2010/main" val="361611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8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r>
              <a:rPr kumimoji="1" lang="en-US" altLang="ja-JP" dirty="0"/>
              <a:t>(C)Recruit Management Solutions Co., Ltd.</a:t>
            </a:r>
          </a:p>
        </p:txBody>
      </p:sp>
      <p:sp>
        <p:nvSpPr>
          <p:cNvPr id="7" name="正方形/長方形 6"/>
          <p:cNvSpPr/>
          <p:nvPr userDrawn="1"/>
        </p:nvSpPr>
        <p:spPr>
          <a:xfrm>
            <a:off x="899400" y="3476487"/>
            <a:ext cx="8107200" cy="53009"/>
          </a:xfrm>
          <a:prstGeom prst="rect">
            <a:avLst/>
          </a:prstGeom>
          <a:gradFill flip="none" rotWithShape="1">
            <a:gsLst>
              <a:gs pos="0">
                <a:srgbClr val="FF0000"/>
              </a:gs>
              <a:gs pos="47000">
                <a:srgbClr val="7030A0"/>
              </a:gs>
              <a:gs pos="20000">
                <a:srgbClr val="FF99CC"/>
              </a:gs>
              <a:gs pos="77000">
                <a:srgbClr val="0070C0"/>
              </a:gs>
              <a:gs pos="100000">
                <a:srgbClr val="C9E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117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205060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9355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0472" y="764705"/>
            <a:ext cx="9505056" cy="1872207"/>
          </a:xfrm>
          <a:prstGeom prst="rect">
            <a:avLst/>
          </a:prstGeom>
        </p:spPr>
        <p:txBody>
          <a:bodyPr>
            <a:noAutofit/>
          </a:bodyPr>
          <a:lstStyle>
            <a:lvl1pPr marL="261938" indent="-261938">
              <a:buFont typeface="Wingdings" pitchFamily="2" charset="2"/>
              <a:buChar char="n"/>
              <a:defRPr/>
            </a:lvl1pPr>
            <a:lvl2pPr marL="536575" indent="-274638">
              <a:buFont typeface="Wingdings" pitchFamily="2" charset="2"/>
              <a:buChar char="l"/>
              <a:defRPr/>
            </a:lvl2pPr>
            <a:lvl3pPr marL="812800" indent="-276225">
              <a:buFont typeface="Arial" pitchFamily="34" charset="0"/>
              <a:buChar char="‒"/>
              <a:defRPr/>
            </a:lvl3pPr>
            <a:lvl4pPr marL="1098550" indent="-285750">
              <a:buFont typeface="Arial" panose="020B0604020202020204" pitchFamily="34" charset="0"/>
              <a:buChar char="•"/>
              <a:defRPr/>
            </a:lvl4pPr>
            <a:lvl5pPr marL="1350963" indent="0">
              <a:buNone/>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endParaRPr kumimoji="1" lang="en-US" altLang="ja-JP" dirty="0" smtClean="0"/>
          </a:p>
          <a:p>
            <a:pPr lvl="3"/>
            <a:endParaRPr kumimoji="1" lang="en-US" altLang="ja-JP" dirty="0" smtClean="0"/>
          </a:p>
        </p:txBody>
      </p:sp>
      <p:sp>
        <p:nvSpPr>
          <p:cNvPr id="12" name="スライド番号プレースホルダー 11"/>
          <p:cNvSpPr>
            <a:spLocks noGrp="1"/>
          </p:cNvSpPr>
          <p:nvPr>
            <p:ph type="sldNum" sz="quarter" idx="10"/>
          </p:nvPr>
        </p:nvSpPr>
        <p:spPr/>
        <p:txBody>
          <a:bodyPr/>
          <a:lstStyle>
            <a:lvl1pPr>
              <a:defRPr>
                <a:solidFill>
                  <a:schemeClr val="tx1">
                    <a:lumMod val="75000"/>
                    <a:lumOff val="25000"/>
                  </a:schemeClr>
                </a:solidFill>
              </a:defRPr>
            </a:lvl1pPr>
          </a:lstStyle>
          <a:p>
            <a:fld id="{C99C2EFC-D2CA-4DDF-8B00-92D9845D6714}" type="slidenum">
              <a:rPr lang="ja-JP" altLang="en-US" smtClean="0"/>
              <a:pPr/>
              <a:t>‹#›</a:t>
            </a:fld>
            <a:endParaRPr lang="ja-JP" altLang="en-US"/>
          </a:p>
        </p:txBody>
      </p:sp>
      <p:sp>
        <p:nvSpPr>
          <p:cNvPr id="5" name="タイトル プレースホルダー 1"/>
          <p:cNvSpPr>
            <a:spLocks noGrp="1"/>
          </p:cNvSpPr>
          <p:nvPr>
            <p:ph type="title"/>
          </p:nvPr>
        </p:nvSpPr>
        <p:spPr>
          <a:xfrm>
            <a:off x="216647" y="71518"/>
            <a:ext cx="9502328" cy="504056"/>
          </a:xfrm>
          <a:prstGeom prst="rect">
            <a:avLst/>
          </a:prstGeom>
        </p:spPr>
        <p:txBody>
          <a:bodyPr vert="horz" lIns="91440" tIns="45720" rIns="91440" bIns="45720" rtlCol="0" anchor="ctr" anchorCtr="0">
            <a:noAutofit/>
          </a:bodyPr>
          <a:lstStyle>
            <a:lvl1pPr>
              <a:defRPr>
                <a:latin typeface="+mj-lt"/>
                <a:ea typeface="+mj-ea"/>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39879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16" y="73579"/>
            <a:ext cx="9721919" cy="555899"/>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normAutofit/>
          </a:bodyPr>
          <a:lstStyle>
            <a:lvl1pPr marL="0" indent="0">
              <a:buNone/>
              <a:defRPr kumimoji="1" lang="en-US" sz="1200" kern="1200" dirty="0">
                <a:solidFill>
                  <a:schemeClr val="tx1"/>
                </a:solidFill>
                <a:latin typeface="+mn-lt"/>
                <a:ea typeface="+mn-ea"/>
                <a:cs typeface="+mn-cs"/>
              </a:defRPr>
            </a:lvl1pPr>
          </a:lstStyle>
          <a:p>
            <a:pPr lvl="0"/>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lvl1pPr>
              <a:defRPr sz="1050" b="1"/>
            </a:lvl1pPr>
          </a:lstStyle>
          <a:p>
            <a:fld id="{13DCE293-928F-46E2-9713-CE7045A8AC7D}" type="slidenum">
              <a:rPr kumimoji="1" lang="ja-JP" altLang="en-US" smtClean="0"/>
              <a:pPr/>
              <a:t>‹#›</a:t>
            </a:fld>
            <a:endParaRPr kumimoji="1" lang="ja-JP" altLang="en-US"/>
          </a:p>
        </p:txBody>
      </p:sp>
      <p:sp>
        <p:nvSpPr>
          <p:cNvPr id="7" name="正方形/長方形 6"/>
          <p:cNvSpPr/>
          <p:nvPr userDrawn="1"/>
        </p:nvSpPr>
        <p:spPr>
          <a:xfrm>
            <a:off x="1" y="662608"/>
            <a:ext cx="9906000" cy="53009"/>
          </a:xfrm>
          <a:prstGeom prst="rect">
            <a:avLst/>
          </a:prstGeom>
          <a:gradFill flip="none" rotWithShape="1">
            <a:gsLst>
              <a:gs pos="0">
                <a:srgbClr val="FF0000"/>
              </a:gs>
              <a:gs pos="47000">
                <a:srgbClr val="7030A0"/>
              </a:gs>
              <a:gs pos="20000">
                <a:srgbClr val="FF99CC"/>
              </a:gs>
              <a:gs pos="77000">
                <a:srgbClr val="0070C0"/>
              </a:gs>
              <a:gs pos="100000">
                <a:srgbClr val="C9E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385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57215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7" name="Slide Number Placeholder 6"/>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10850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9" name="Slide Number Placeholder 8"/>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9663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5" name="Slide Number Placeholder 4"/>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21984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4" name="Slide Number Placeholder 3"/>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422616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7" name="Slide Number Placeholder 6"/>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60044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7" name="Slide Number Placeholder 6"/>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28392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1" y="6566452"/>
            <a:ext cx="9906000" cy="291548"/>
          </a:xfrm>
          <a:prstGeom prst="rect">
            <a:avLst/>
          </a:prstGeom>
          <a:gradFill flip="none" rotWithShape="1">
            <a:gsLst>
              <a:gs pos="0">
                <a:srgbClr val="FF0000"/>
              </a:gs>
              <a:gs pos="47000">
                <a:srgbClr val="7030A0"/>
              </a:gs>
              <a:gs pos="20000">
                <a:srgbClr val="FF99CC"/>
              </a:gs>
              <a:gs pos="9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715617" y="73579"/>
            <a:ext cx="9097618" cy="555899"/>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91316" y="801757"/>
            <a:ext cx="9721919" cy="567855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281363" y="6592957"/>
            <a:ext cx="3343275" cy="181529"/>
          </a:xfrm>
          <a:prstGeom prst="rect">
            <a:avLst/>
          </a:prstGeom>
        </p:spPr>
        <p:txBody>
          <a:bodyPr vert="horz" lIns="91440" tIns="45720" rIns="91440" bIns="45720" rtlCol="0" anchor="ctr"/>
          <a:lstStyle>
            <a:lvl1pPr algn="ctr">
              <a:defRPr sz="800">
                <a:solidFill>
                  <a:schemeClr val="bg1"/>
                </a:solidFill>
              </a:defRPr>
            </a:lvl1pPr>
          </a:lstStyle>
          <a:p>
            <a:r>
              <a:rPr kumimoji="1" lang="en-US" altLang="ja-JP"/>
              <a:t>(C)Recruit Management Solutions Co., Ltd.</a:t>
            </a:r>
            <a:endParaRPr kumimoji="1" lang="en-US" altLang="ja-JP" dirty="0"/>
          </a:p>
        </p:txBody>
      </p:sp>
      <p:sp>
        <p:nvSpPr>
          <p:cNvPr id="6" name="Slide Number Placeholder 5"/>
          <p:cNvSpPr>
            <a:spLocks noGrp="1"/>
          </p:cNvSpPr>
          <p:nvPr>
            <p:ph type="sldNum" sz="quarter" idx="4"/>
          </p:nvPr>
        </p:nvSpPr>
        <p:spPr>
          <a:xfrm>
            <a:off x="7584385" y="6592957"/>
            <a:ext cx="2228850" cy="181529"/>
          </a:xfrm>
          <a:prstGeom prst="rect">
            <a:avLst/>
          </a:prstGeom>
        </p:spPr>
        <p:txBody>
          <a:bodyPr vert="horz" lIns="91440" tIns="45720" rIns="91440" bIns="45720" rtlCol="0" anchor="ctr"/>
          <a:lstStyle>
            <a:lvl1pPr algn="r">
              <a:defRPr sz="1050" b="1">
                <a:solidFill>
                  <a:schemeClr val="bg1"/>
                </a:solidFill>
              </a:defRPr>
            </a:lvl1pPr>
          </a:lstStyle>
          <a:p>
            <a:fld id="{13DCE293-928F-46E2-9713-CE7045A8AC7D}" type="slidenum">
              <a:rPr kumimoji="1" lang="ja-JP" altLang="en-US" smtClean="0"/>
              <a:pPr/>
              <a:t>‹#›</a:t>
            </a:fld>
            <a:endParaRPr kumimoji="1" lang="ja-JP" altLang="en-US"/>
          </a:p>
        </p:txBody>
      </p:sp>
    </p:spTree>
    <p:extLst>
      <p:ext uri="{BB962C8B-B14F-4D97-AF65-F5344CB8AC3E}">
        <p14:creationId xmlns:p14="http://schemas.microsoft.com/office/powerpoint/2010/main" val="3360923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24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ecruit-insides.ne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039917"/>
            <a:ext cx="8420100" cy="2387600"/>
          </a:xfrm>
        </p:spPr>
        <p:txBody>
          <a:bodyPr/>
          <a:lstStyle/>
          <a:p>
            <a:r>
              <a:rPr kumimoji="1" lang="en-US" altLang="ja-JP" sz="4400" dirty="0"/>
              <a:t/>
            </a:r>
            <a:br>
              <a:rPr kumimoji="1" lang="en-US" altLang="ja-JP" sz="4400" dirty="0"/>
            </a:br>
            <a:r>
              <a:rPr lang="ja-JP" altLang="en-US" sz="4400" dirty="0"/>
              <a:t>導入によるメリット</a:t>
            </a:r>
            <a:r>
              <a:rPr lang="ja-JP" altLang="en-US" sz="4400" dirty="0" smtClean="0"/>
              <a:t>と</a:t>
            </a:r>
            <a:r>
              <a:rPr lang="en-US" altLang="ja-JP" sz="4400" dirty="0" smtClean="0"/>
              <a:t/>
            </a:r>
            <a:br>
              <a:rPr lang="en-US" altLang="ja-JP" sz="4400" dirty="0" smtClean="0"/>
            </a:br>
            <a:r>
              <a:rPr lang="ja-JP" altLang="en-US" sz="4400" dirty="0" smtClean="0"/>
              <a:t>マネジメント</a:t>
            </a:r>
            <a:r>
              <a:rPr lang="ja-JP" altLang="en-US" sz="4400" dirty="0"/>
              <a:t>への活用法</a:t>
            </a:r>
          </a:p>
        </p:txBody>
      </p:sp>
      <p:sp>
        <p:nvSpPr>
          <p:cNvPr id="4" name="フッター プレースホルダー 3"/>
          <p:cNvSpPr>
            <a:spLocks noGrp="1"/>
          </p:cNvSpPr>
          <p:nvPr>
            <p:ph type="ftr" sz="quarter" idx="11"/>
          </p:nvPr>
        </p:nvSpPr>
        <p:spPr/>
        <p:txBody>
          <a:bodyPr/>
          <a:lstStyle/>
          <a:p>
            <a:r>
              <a:rPr kumimoji="1" lang="en-US" altLang="ja-JP" dirty="0"/>
              <a:t>(C)Recruit Management Solutions Co., Ltd.</a:t>
            </a:r>
          </a:p>
        </p:txBody>
      </p:sp>
      <p:pic>
        <p:nvPicPr>
          <p:cNvPr id="5" name="図 4"/>
          <p:cNvPicPr>
            <a:picLocks noChangeAspect="1"/>
          </p:cNvPicPr>
          <p:nvPr/>
        </p:nvPicPr>
        <p:blipFill>
          <a:blip r:embed="rId2"/>
          <a:stretch>
            <a:fillRect/>
          </a:stretch>
        </p:blipFill>
        <p:spPr>
          <a:xfrm>
            <a:off x="3613992" y="3720925"/>
            <a:ext cx="2678017" cy="636651"/>
          </a:xfrm>
          <a:prstGeom prst="rect">
            <a:avLst/>
          </a:prstGeom>
          <a:effectLst/>
        </p:spPr>
      </p:pic>
    </p:spTree>
    <p:extLst>
      <p:ext uri="{BB962C8B-B14F-4D97-AF65-F5344CB8AC3E}">
        <p14:creationId xmlns:p14="http://schemas.microsoft.com/office/powerpoint/2010/main" val="284819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メンタリティが悪いメンバーがいたら</a:t>
            </a:r>
            <a:r>
              <a:rPr kumimoji="1" lang="en-US" altLang="ja-JP" dirty="0" smtClean="0"/>
              <a:t>…</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9</a:t>
            </a:fld>
            <a:endParaRPr kumimoji="1" lang="ja-JP" altLang="en-US"/>
          </a:p>
        </p:txBody>
      </p:sp>
      <p:grpSp>
        <p:nvGrpSpPr>
          <p:cNvPr id="6" name="グループ化 5"/>
          <p:cNvGrpSpPr/>
          <p:nvPr/>
        </p:nvGrpSpPr>
        <p:grpSpPr>
          <a:xfrm>
            <a:off x="6259656" y="1456629"/>
            <a:ext cx="3586544" cy="4627816"/>
            <a:chOff x="91316" y="982706"/>
            <a:chExt cx="4168216" cy="5378364"/>
          </a:xfrm>
        </p:grpSpPr>
        <p:pic>
          <p:nvPicPr>
            <p:cNvPr id="2050" name="Picture 2" descr="https://www.ms.recruit-insides.net/wp-content/themes/recruit-ms-insides/assets/images/index_about_human-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6" y="1662112"/>
              <a:ext cx="286702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ms.recruit-insides.net/wp-content/themes/recruit-ms-insides/assets/images/index_about_human-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182" y="4360819"/>
              <a:ext cx="28003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ms.recruit-insides.net/wp-content/themes/recruit-ms-insides/assets/images/index_about_ico-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16" y="982706"/>
              <a:ext cx="11049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ms.recruit-insides.net/wp-content/themes/recruit-ms-insides/assets/images/index_about_ico-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457" y="3855994"/>
              <a:ext cx="1104900" cy="10096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p:cNvSpPr txBox="1"/>
          <p:nvPr/>
        </p:nvSpPr>
        <p:spPr>
          <a:xfrm>
            <a:off x="236220" y="1021080"/>
            <a:ext cx="6278880" cy="400110"/>
          </a:xfrm>
          <a:prstGeom prst="rect">
            <a:avLst/>
          </a:prstGeom>
          <a:noFill/>
        </p:spPr>
        <p:txBody>
          <a:bodyPr wrap="square" rtlCol="0">
            <a:spAutoFit/>
          </a:bodyPr>
          <a:lstStyle/>
          <a:p>
            <a:r>
              <a:rPr kumimoji="1" lang="ja-JP" altLang="en-US" sz="2000" b="1" spc="100" dirty="0" smtClean="0"/>
              <a:t>メンタリティは、良いとき・悪いときがあって、当たり前</a:t>
            </a:r>
            <a:endParaRPr kumimoji="1" lang="ja-JP" altLang="en-US" sz="2000" b="1" spc="100" dirty="0"/>
          </a:p>
        </p:txBody>
      </p:sp>
      <p:sp>
        <p:nvSpPr>
          <p:cNvPr id="14" name="テキスト ボックス 13"/>
          <p:cNvSpPr txBox="1"/>
          <p:nvPr/>
        </p:nvSpPr>
        <p:spPr>
          <a:xfrm>
            <a:off x="236220" y="1591042"/>
            <a:ext cx="5791200" cy="923330"/>
          </a:xfrm>
          <a:prstGeom prst="rect">
            <a:avLst/>
          </a:prstGeom>
          <a:noFill/>
        </p:spPr>
        <p:txBody>
          <a:bodyPr wrap="square" rtlCol="0">
            <a:spAutoFit/>
          </a:bodyPr>
          <a:lstStyle/>
          <a:p>
            <a:r>
              <a:rPr kumimoji="1" lang="ja-JP" altLang="en-US" dirty="0" smtClean="0"/>
              <a:t>いつでもポジティブに頑張ることができればよいですが、</a:t>
            </a:r>
            <a:endParaRPr kumimoji="1" lang="en-US" altLang="ja-JP" dirty="0" smtClean="0"/>
          </a:p>
          <a:p>
            <a:r>
              <a:rPr kumimoji="1" lang="ja-JP" altLang="en-US" dirty="0" smtClean="0"/>
              <a:t>誰しもネガティブになってしまう瞬間があるものです。</a:t>
            </a:r>
            <a:endParaRPr kumimoji="1" lang="en-US" altLang="ja-JP" dirty="0" smtClean="0"/>
          </a:p>
          <a:p>
            <a:r>
              <a:rPr kumimoji="1" lang="ja-JP" altLang="en-US" dirty="0" smtClean="0"/>
              <a:t>また、成長過程には悶々と悩む時間も必要な場合もあります。</a:t>
            </a:r>
            <a:endParaRPr kumimoji="1" lang="en-US" altLang="ja-JP" dirty="0" smtClean="0"/>
          </a:p>
        </p:txBody>
      </p:sp>
      <p:sp>
        <p:nvSpPr>
          <p:cNvPr id="15" name="テキスト ボックス 14"/>
          <p:cNvSpPr txBox="1"/>
          <p:nvPr/>
        </p:nvSpPr>
        <p:spPr>
          <a:xfrm>
            <a:off x="236220" y="4137209"/>
            <a:ext cx="6278880" cy="400110"/>
          </a:xfrm>
          <a:prstGeom prst="rect">
            <a:avLst/>
          </a:prstGeom>
          <a:noFill/>
        </p:spPr>
        <p:txBody>
          <a:bodyPr wrap="square" rtlCol="0">
            <a:spAutoFit/>
          </a:bodyPr>
          <a:lstStyle/>
          <a:p>
            <a:r>
              <a:rPr kumimoji="1" lang="ja-JP" altLang="en-US" sz="2000" b="1" spc="100" dirty="0"/>
              <a:t>上司</a:t>
            </a:r>
            <a:r>
              <a:rPr kumimoji="1" lang="ja-JP" altLang="en-US" sz="2000" b="1" spc="100" dirty="0" smtClean="0"/>
              <a:t>のみなさんだけで抱え込まずに、ご相談ください</a:t>
            </a:r>
            <a:endParaRPr kumimoji="1" lang="en-US" altLang="ja-JP" sz="2000" b="1" spc="100" dirty="0" smtClean="0"/>
          </a:p>
        </p:txBody>
      </p:sp>
      <p:sp>
        <p:nvSpPr>
          <p:cNvPr id="16" name="テキスト ボックス 15"/>
          <p:cNvSpPr txBox="1"/>
          <p:nvPr/>
        </p:nvSpPr>
        <p:spPr>
          <a:xfrm>
            <a:off x="236220" y="4790125"/>
            <a:ext cx="6974148" cy="369332"/>
          </a:xfrm>
          <a:prstGeom prst="rect">
            <a:avLst/>
          </a:prstGeom>
          <a:noFill/>
        </p:spPr>
        <p:txBody>
          <a:bodyPr wrap="square" rtlCol="0">
            <a:spAutoFit/>
          </a:bodyPr>
          <a:lstStyle/>
          <a:p>
            <a:r>
              <a:rPr kumimoji="1" lang="ja-JP" altLang="en-US" dirty="0" smtClean="0"/>
              <a:t>まずは、メンバーの感じていることを知った上で、働きかけをお願いします。</a:t>
            </a:r>
            <a:endParaRPr kumimoji="1" lang="en-US" altLang="ja-JP" dirty="0" smtClean="0"/>
          </a:p>
        </p:txBody>
      </p:sp>
      <p:sp>
        <p:nvSpPr>
          <p:cNvPr id="17" name="テキスト ボックス 16"/>
          <p:cNvSpPr txBox="1"/>
          <p:nvPr/>
        </p:nvSpPr>
        <p:spPr>
          <a:xfrm>
            <a:off x="236220" y="2576871"/>
            <a:ext cx="5791200" cy="923330"/>
          </a:xfrm>
          <a:prstGeom prst="rect">
            <a:avLst/>
          </a:prstGeom>
          <a:noFill/>
        </p:spPr>
        <p:txBody>
          <a:bodyPr wrap="square" rtlCol="0">
            <a:spAutoFit/>
          </a:bodyPr>
          <a:lstStyle/>
          <a:p>
            <a:r>
              <a:rPr kumimoji="1" lang="ja-JP" altLang="en-US" dirty="0" smtClean="0"/>
              <a:t>メンタリティが悪いからといって、</a:t>
            </a:r>
            <a:r>
              <a:rPr kumimoji="1" lang="en-US" altLang="ja-JP" dirty="0" smtClean="0"/>
              <a:t/>
            </a:r>
            <a:br>
              <a:rPr kumimoji="1" lang="en-US" altLang="ja-JP" dirty="0" smtClean="0"/>
            </a:br>
            <a:r>
              <a:rPr kumimoji="1" lang="ja-JP" altLang="en-US" dirty="0" smtClean="0"/>
              <a:t>だめなメンバーだ、ということではありません。</a:t>
            </a:r>
            <a:r>
              <a:rPr kumimoji="1" lang="en-US" altLang="ja-JP" dirty="0" smtClean="0"/>
              <a:t/>
            </a:r>
            <a:br>
              <a:rPr kumimoji="1" lang="en-US" altLang="ja-JP" dirty="0" smtClean="0"/>
            </a:br>
            <a:r>
              <a:rPr kumimoji="1" lang="ja-JP" altLang="en-US" dirty="0" smtClean="0"/>
              <a:t>また、上司の皆さんが悪いということでもありません。</a:t>
            </a:r>
            <a:endParaRPr kumimoji="1" lang="en-US" altLang="ja-JP" dirty="0" smtClean="0"/>
          </a:p>
        </p:txBody>
      </p:sp>
      <p:sp>
        <p:nvSpPr>
          <p:cNvPr id="18" name="テキスト ボックス 17"/>
          <p:cNvSpPr txBox="1"/>
          <p:nvPr/>
        </p:nvSpPr>
        <p:spPr>
          <a:xfrm>
            <a:off x="236220" y="5296475"/>
            <a:ext cx="6974148" cy="646331"/>
          </a:xfrm>
          <a:prstGeom prst="rect">
            <a:avLst/>
          </a:prstGeom>
          <a:noFill/>
        </p:spPr>
        <p:txBody>
          <a:bodyPr wrap="square" rtlCol="0">
            <a:spAutoFit/>
          </a:bodyPr>
          <a:lstStyle/>
          <a:p>
            <a:r>
              <a:rPr kumimoji="1" lang="ja-JP" altLang="en-US" dirty="0" smtClean="0"/>
              <a:t>しかし、どうしたらいいかわからないとき・働きかけても変わらないときなどは、</a:t>
            </a:r>
            <a:endParaRPr kumimoji="1" lang="en-US" altLang="ja-JP" dirty="0" smtClean="0"/>
          </a:p>
          <a:p>
            <a:r>
              <a:rPr kumimoji="1" lang="ja-JP" altLang="en-US" dirty="0" smtClean="0"/>
              <a:t>皆さん同士や、皆さんの上司もしくは人事にご相談ください。</a:t>
            </a:r>
            <a:endParaRPr kumimoji="1" lang="en-US" altLang="ja-JP" dirty="0" smtClean="0"/>
          </a:p>
        </p:txBody>
      </p:sp>
    </p:spTree>
    <p:extLst>
      <p:ext uri="{BB962C8B-B14F-4D97-AF65-F5344CB8AC3E}">
        <p14:creationId xmlns:p14="http://schemas.microsoft.com/office/powerpoint/2010/main" val="3165613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7022892" y="3141612"/>
            <a:ext cx="2790343" cy="3321003"/>
            <a:chOff x="7022892" y="3141612"/>
            <a:chExt cx="2790343" cy="3321003"/>
          </a:xfrm>
        </p:grpSpPr>
        <p:pic>
          <p:nvPicPr>
            <p:cNvPr id="13" name="Picture 2" descr="https://www.ms.recruit-insides.net/wp-content/themes/recruit-ms-insides/assets/images/index_service_human-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856" y="3174167"/>
              <a:ext cx="2784379" cy="32884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7022892" y="3141612"/>
              <a:ext cx="2790343" cy="331914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en-US" altLang="ja-JP" dirty="0" smtClean="0"/>
              <a:t>INSIDES</a:t>
            </a:r>
            <a:r>
              <a:rPr kumimoji="1" lang="ja-JP" altLang="en-US" dirty="0" smtClean="0"/>
              <a:t>実施概要</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10</a:t>
            </a:fld>
            <a:endParaRPr kumimoji="1" lang="ja-JP" altLang="en-US"/>
          </a:p>
        </p:txBody>
      </p:sp>
      <p:sp>
        <p:nvSpPr>
          <p:cNvPr id="6" name="正方形/長方形 5"/>
          <p:cNvSpPr/>
          <p:nvPr/>
        </p:nvSpPr>
        <p:spPr>
          <a:xfrm>
            <a:off x="517161" y="4997327"/>
            <a:ext cx="1881266" cy="1154243"/>
          </a:xfrm>
          <a:prstGeom prst="rect">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sz="1400" b="1" kern="0" spc="70" dirty="0" smtClean="0">
                <a:solidFill>
                  <a:srgbClr val="000000"/>
                </a:solidFill>
                <a:cs typeface="Meiryo UI" panose="020B0604030504040204" pitchFamily="50" charset="-128"/>
              </a:rPr>
              <a:t>回答期間</a:t>
            </a:r>
            <a:endParaRPr kumimoji="1" lang="ja-JP" altLang="en-US" sz="1400" b="1" kern="0" spc="70" dirty="0">
              <a:solidFill>
                <a:srgbClr val="000000"/>
              </a:solidFill>
              <a:cs typeface="Meiryo UI" panose="020B0604030504040204" pitchFamily="50" charset="-128"/>
            </a:endParaRPr>
          </a:p>
        </p:txBody>
      </p:sp>
      <p:sp>
        <p:nvSpPr>
          <p:cNvPr id="7" name="正方形/長方形 6"/>
          <p:cNvSpPr/>
          <p:nvPr/>
        </p:nvSpPr>
        <p:spPr>
          <a:xfrm>
            <a:off x="517161" y="1281658"/>
            <a:ext cx="1881266" cy="2203555"/>
          </a:xfrm>
          <a:prstGeom prst="rect">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sz="1400" b="1" kern="0" spc="70" dirty="0" smtClean="0">
                <a:solidFill>
                  <a:srgbClr val="000000"/>
                </a:solidFill>
                <a:cs typeface="Meiryo UI" panose="020B0604030504040204" pitchFamily="50" charset="-128"/>
              </a:rPr>
              <a:t>アンケート回答の</a:t>
            </a:r>
            <a:endParaRPr kumimoji="1" lang="en-US" altLang="ja-JP" sz="1400" b="1" kern="0" spc="70" dirty="0" smtClean="0">
              <a:solidFill>
                <a:srgbClr val="000000"/>
              </a:solidFill>
              <a:cs typeface="Meiryo UI" panose="020B0604030504040204" pitchFamily="50" charset="-128"/>
            </a:endParaRPr>
          </a:p>
          <a:p>
            <a:pPr algn="ctr" defTabSz="914400" eaLnBrk="0" hangingPunct="0"/>
            <a:r>
              <a:rPr kumimoji="1" lang="ja-JP" altLang="en-US" sz="1400" b="1" kern="0" spc="70" dirty="0">
                <a:solidFill>
                  <a:srgbClr val="000000"/>
                </a:solidFill>
                <a:cs typeface="Meiryo UI" panose="020B0604030504040204" pitchFamily="50" charset="-128"/>
              </a:rPr>
              <a:t>お願い</a:t>
            </a:r>
          </a:p>
        </p:txBody>
      </p:sp>
      <p:sp>
        <p:nvSpPr>
          <p:cNvPr id="8" name="正方形/長方形 7"/>
          <p:cNvSpPr/>
          <p:nvPr/>
        </p:nvSpPr>
        <p:spPr>
          <a:xfrm>
            <a:off x="517161" y="3664148"/>
            <a:ext cx="1881266" cy="1154243"/>
          </a:xfrm>
          <a:prstGeom prst="rect">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sz="1400" b="1" kern="0" spc="70" dirty="0" smtClean="0">
                <a:solidFill>
                  <a:srgbClr val="000000"/>
                </a:solidFill>
                <a:cs typeface="Meiryo UI" panose="020B0604030504040204" pitchFamily="50" charset="-128"/>
              </a:rPr>
              <a:t>結果ご活用</a:t>
            </a:r>
            <a:endParaRPr kumimoji="1" lang="en-US" altLang="ja-JP" sz="1400" b="1" kern="0" spc="70" dirty="0">
              <a:solidFill>
                <a:srgbClr val="000000"/>
              </a:solidFill>
              <a:cs typeface="Meiryo UI" panose="020B0604030504040204" pitchFamily="50" charset="-128"/>
            </a:endParaRPr>
          </a:p>
          <a:p>
            <a:pPr algn="ctr" defTabSz="914400" eaLnBrk="0" hangingPunct="0"/>
            <a:r>
              <a:rPr kumimoji="1" lang="ja-JP" altLang="en-US" sz="1400" b="1" kern="0" spc="70" dirty="0" smtClean="0">
                <a:solidFill>
                  <a:srgbClr val="000000"/>
                </a:solidFill>
                <a:cs typeface="Meiryo UI" panose="020B0604030504040204" pitchFamily="50" charset="-128"/>
              </a:rPr>
              <a:t>のお願い</a:t>
            </a:r>
            <a:endParaRPr kumimoji="1" lang="ja-JP" altLang="en-US" sz="1400" b="1" kern="0" spc="70" dirty="0">
              <a:solidFill>
                <a:srgbClr val="000000"/>
              </a:solidFill>
              <a:cs typeface="Meiryo UI" panose="020B0604030504040204" pitchFamily="50" charset="-128"/>
            </a:endParaRPr>
          </a:p>
        </p:txBody>
      </p:sp>
      <p:sp>
        <p:nvSpPr>
          <p:cNvPr id="9" name="テキスト ボックス 8"/>
          <p:cNvSpPr txBox="1"/>
          <p:nvPr/>
        </p:nvSpPr>
        <p:spPr>
          <a:xfrm>
            <a:off x="2630775" y="1347499"/>
            <a:ext cx="6852678" cy="1692771"/>
          </a:xfrm>
          <a:prstGeom prst="rect">
            <a:avLst/>
          </a:prstGeom>
          <a:noFill/>
        </p:spPr>
        <p:txBody>
          <a:bodyPr wrap="square" rtlCol="0">
            <a:spAutoFit/>
          </a:bodyPr>
          <a:lstStyle/>
          <a:p>
            <a:pPr>
              <a:spcBef>
                <a:spcPts val="1200"/>
              </a:spcBef>
            </a:pPr>
            <a:r>
              <a:rPr kumimoji="1" lang="ja-JP" altLang="en-US" sz="2400" u="sng" spc="100" dirty="0" smtClean="0">
                <a:latin typeface="+mj-lt"/>
                <a:ea typeface="Meiryo UI" panose="020B0604030504040204" pitchFamily="50" charset="-128"/>
                <a:cs typeface="Meiryo UI" panose="020B0604030504040204" pitchFamily="50" charset="-128"/>
              </a:rPr>
              <a:t>メンバー</a:t>
            </a:r>
            <a:r>
              <a:rPr kumimoji="1" lang="en-US" altLang="ja-JP" sz="2400" u="sng" spc="100" dirty="0" smtClean="0">
                <a:latin typeface="+mj-lt"/>
                <a:ea typeface="Meiryo UI" panose="020B0604030504040204" pitchFamily="50" charset="-128"/>
                <a:cs typeface="Meiryo UI" panose="020B0604030504040204" pitchFamily="50" charset="-128"/>
              </a:rPr>
              <a:t>1</a:t>
            </a:r>
            <a:r>
              <a:rPr kumimoji="1" lang="ja-JP" altLang="en-US" sz="2400" u="sng" spc="100" dirty="0" smtClean="0">
                <a:latin typeface="+mj-lt"/>
                <a:ea typeface="Meiryo UI" panose="020B0604030504040204" pitchFamily="50" charset="-128"/>
                <a:cs typeface="Meiryo UI" panose="020B0604030504040204" pitchFamily="50" charset="-128"/>
              </a:rPr>
              <a:t>名あたり</a:t>
            </a:r>
            <a:r>
              <a:rPr kumimoji="1" lang="en-US" altLang="ja-JP" sz="2400" u="sng" spc="100" dirty="0" smtClean="0">
                <a:latin typeface="+mj-lt"/>
                <a:ea typeface="Meiryo UI" panose="020B0604030504040204" pitchFamily="50" charset="-128"/>
                <a:cs typeface="Meiryo UI" panose="020B0604030504040204" pitchFamily="50" charset="-128"/>
              </a:rPr>
              <a:t>1</a:t>
            </a:r>
            <a:r>
              <a:rPr kumimoji="1" lang="ja-JP" altLang="en-US" sz="2400" u="sng" spc="100" dirty="0" smtClean="0">
                <a:latin typeface="+mj-lt"/>
                <a:ea typeface="Meiryo UI" panose="020B0604030504040204" pitchFamily="50" charset="-128"/>
                <a:cs typeface="Meiryo UI" panose="020B0604030504040204" pitchFamily="50" charset="-128"/>
              </a:rPr>
              <a:t>問のアンケートにご協力ください</a:t>
            </a:r>
            <a:endParaRPr kumimoji="1" lang="en-US" altLang="ja-JP" sz="2400" u="sng" spc="100" dirty="0" smtClean="0">
              <a:latin typeface="+mj-lt"/>
              <a:ea typeface="Meiryo UI" panose="020B0604030504040204" pitchFamily="50" charset="-128"/>
              <a:cs typeface="Meiryo UI" panose="020B0604030504040204" pitchFamily="50" charset="-128"/>
            </a:endParaRPr>
          </a:p>
          <a:p>
            <a:pPr>
              <a:spcBef>
                <a:spcPts val="1200"/>
              </a:spcBef>
            </a:pPr>
            <a:r>
              <a:rPr lang="ja-JP" altLang="en-US" sz="1400" spc="70" dirty="0" smtClean="0">
                <a:latin typeface="+mj-lt"/>
                <a:ea typeface="Meiryo UI" panose="020B0604030504040204" pitchFamily="50" charset="-128"/>
                <a:cs typeface="Meiryo UI" panose="020B0604030504040204" pitchFamily="50" charset="-128"/>
              </a:rPr>
              <a:t>メンバー</a:t>
            </a:r>
            <a:r>
              <a:rPr lang="ja-JP" altLang="en-US" sz="1400" spc="70" dirty="0">
                <a:latin typeface="+mj-lt"/>
                <a:ea typeface="Meiryo UI" panose="020B0604030504040204" pitchFamily="50" charset="-128"/>
                <a:cs typeface="Meiryo UI" panose="020B0604030504040204" pitchFamily="50" charset="-128"/>
              </a:rPr>
              <a:t>の</a:t>
            </a:r>
            <a:r>
              <a:rPr lang="ja-JP" altLang="en-US" sz="1400" spc="70" dirty="0" smtClean="0">
                <a:latin typeface="+mj-lt"/>
                <a:ea typeface="Meiryo UI" panose="020B0604030504040204" pitchFamily="50" charset="-128"/>
                <a:cs typeface="Meiryo UI" panose="020B0604030504040204" pitchFamily="50" charset="-128"/>
              </a:rPr>
              <a:t>仕事ぶりが「現在の期待水準に到達しているか」をご回答ください。</a:t>
            </a:r>
            <a:r>
              <a:rPr lang="en-US" altLang="ja-JP" sz="1400" spc="70" dirty="0">
                <a:latin typeface="+mj-lt"/>
                <a:ea typeface="Meiryo UI" panose="020B0604030504040204" pitchFamily="50" charset="-128"/>
                <a:cs typeface="Meiryo UI" panose="020B0604030504040204" pitchFamily="50" charset="-128"/>
              </a:rPr>
              <a:t/>
            </a:r>
            <a:br>
              <a:rPr lang="en-US" altLang="ja-JP" sz="1400" spc="70" dirty="0">
                <a:latin typeface="+mj-lt"/>
                <a:ea typeface="Meiryo UI" panose="020B0604030504040204" pitchFamily="50" charset="-128"/>
                <a:cs typeface="Meiryo UI" panose="020B0604030504040204" pitchFamily="50" charset="-128"/>
              </a:rPr>
            </a:br>
            <a:r>
              <a:rPr lang="ja-JP" altLang="en-US" sz="1400" b="1" spc="70" dirty="0" smtClean="0">
                <a:latin typeface="+mj-lt"/>
                <a:ea typeface="Meiryo UI" panose="020B0604030504040204" pitchFamily="50" charset="-128"/>
                <a:cs typeface="Meiryo UI" panose="020B0604030504040204" pitchFamily="50" charset="-128"/>
              </a:rPr>
              <a:t>人事</a:t>
            </a:r>
            <a:r>
              <a:rPr lang="ja-JP" altLang="en-US" sz="1400" b="1" spc="70" dirty="0">
                <a:latin typeface="+mj-lt"/>
                <a:ea typeface="Meiryo UI" panose="020B0604030504040204" pitchFamily="50" charset="-128"/>
                <a:cs typeface="Meiryo UI" panose="020B0604030504040204" pitchFamily="50" charset="-128"/>
              </a:rPr>
              <a:t>評価基準と照らしてどう</a:t>
            </a:r>
            <a:r>
              <a:rPr lang="ja-JP" altLang="en-US" sz="1400" b="1" spc="70" dirty="0" smtClean="0">
                <a:latin typeface="+mj-lt"/>
                <a:ea typeface="Meiryo UI" panose="020B0604030504040204" pitchFamily="50" charset="-128"/>
                <a:cs typeface="Meiryo UI" panose="020B0604030504040204" pitchFamily="50" charset="-128"/>
              </a:rPr>
              <a:t>かで</a:t>
            </a:r>
            <a:r>
              <a:rPr lang="ja-JP" altLang="en-US" sz="1400" b="1" spc="70" dirty="0">
                <a:latin typeface="+mj-lt"/>
                <a:ea typeface="Meiryo UI" panose="020B0604030504040204" pitchFamily="50" charset="-128"/>
                <a:cs typeface="Meiryo UI" panose="020B0604030504040204" pitchFamily="50" charset="-128"/>
              </a:rPr>
              <a:t>はなく</a:t>
            </a:r>
            <a:r>
              <a:rPr lang="ja-JP" altLang="en-US" sz="1400" spc="70" dirty="0" smtClean="0">
                <a:latin typeface="+mj-lt"/>
                <a:ea typeface="Meiryo UI" panose="020B0604030504040204" pitchFamily="50" charset="-128"/>
                <a:cs typeface="Meiryo UI" panose="020B0604030504040204" pitchFamily="50" charset="-128"/>
              </a:rPr>
              <a:t>、</a:t>
            </a:r>
            <a:r>
              <a:rPr lang="en-US" altLang="ja-JP" sz="1400" spc="70" dirty="0">
                <a:latin typeface="+mj-lt"/>
                <a:ea typeface="Meiryo UI" panose="020B0604030504040204" pitchFamily="50" charset="-128"/>
                <a:cs typeface="Meiryo UI" panose="020B0604030504040204" pitchFamily="50" charset="-128"/>
              </a:rPr>
              <a:t/>
            </a:r>
            <a:br>
              <a:rPr lang="en-US" altLang="ja-JP" sz="1400" spc="70" dirty="0">
                <a:latin typeface="+mj-lt"/>
                <a:ea typeface="Meiryo UI" panose="020B0604030504040204" pitchFamily="50" charset="-128"/>
                <a:cs typeface="Meiryo UI" panose="020B0604030504040204" pitchFamily="50" charset="-128"/>
              </a:rPr>
            </a:br>
            <a:r>
              <a:rPr lang="ja-JP" altLang="en-US" sz="1400" spc="70" dirty="0" smtClean="0">
                <a:latin typeface="+mj-lt"/>
                <a:ea typeface="Meiryo UI" panose="020B0604030504040204" pitchFamily="50" charset="-128"/>
                <a:cs typeface="Meiryo UI" panose="020B0604030504040204" pitchFamily="50" charset="-128"/>
              </a:rPr>
              <a:t>ご自身</a:t>
            </a:r>
            <a:r>
              <a:rPr lang="ja-JP" altLang="en-US" sz="1400" spc="70" dirty="0">
                <a:latin typeface="+mj-lt"/>
                <a:ea typeface="Meiryo UI" panose="020B0604030504040204" pitchFamily="50" charset="-128"/>
                <a:cs typeface="Meiryo UI" panose="020B0604030504040204" pitchFamily="50" charset="-128"/>
              </a:rPr>
              <a:t>の主観で各メンバー</a:t>
            </a:r>
            <a:r>
              <a:rPr lang="ja-JP" altLang="en-US" sz="1400" spc="70" dirty="0" smtClean="0">
                <a:latin typeface="+mj-lt"/>
                <a:ea typeface="Meiryo UI" panose="020B0604030504040204" pitchFamily="50" charset="-128"/>
                <a:cs typeface="Meiryo UI" panose="020B0604030504040204" pitchFamily="50" charset="-128"/>
              </a:rPr>
              <a:t>のパフォーマンス</a:t>
            </a:r>
            <a:r>
              <a:rPr lang="ja-JP" altLang="en-US" sz="1400" spc="70" dirty="0">
                <a:latin typeface="+mj-lt"/>
                <a:ea typeface="Meiryo UI" panose="020B0604030504040204" pitchFamily="50" charset="-128"/>
                <a:cs typeface="Meiryo UI" panose="020B0604030504040204" pitchFamily="50" charset="-128"/>
              </a:rPr>
              <a:t>がどう見えているかをご回答ください</a:t>
            </a:r>
            <a:r>
              <a:rPr lang="ja-JP" altLang="en-US" sz="1400" spc="70" dirty="0" smtClean="0">
                <a:latin typeface="+mj-lt"/>
                <a:ea typeface="Meiryo UI" panose="020B0604030504040204" pitchFamily="50" charset="-128"/>
                <a:cs typeface="Meiryo UI" panose="020B0604030504040204" pitchFamily="50" charset="-128"/>
              </a:rPr>
              <a:t>。</a:t>
            </a:r>
            <a:r>
              <a:rPr lang="en-US" altLang="ja-JP" sz="1400" spc="70" dirty="0">
                <a:latin typeface="+mj-lt"/>
                <a:ea typeface="Meiryo UI" panose="020B0604030504040204" pitchFamily="50" charset="-128"/>
                <a:cs typeface="Meiryo UI" panose="020B0604030504040204" pitchFamily="50" charset="-128"/>
              </a:rPr>
              <a:t/>
            </a:r>
            <a:br>
              <a:rPr lang="en-US" altLang="ja-JP" sz="1400" spc="70" dirty="0">
                <a:latin typeface="+mj-lt"/>
                <a:ea typeface="Meiryo UI" panose="020B0604030504040204" pitchFamily="50" charset="-128"/>
                <a:cs typeface="Meiryo UI" panose="020B0604030504040204" pitchFamily="50" charset="-128"/>
              </a:rPr>
            </a:br>
            <a:r>
              <a:rPr lang="ja-JP" altLang="en-US" sz="1400" spc="70" dirty="0" smtClean="0">
                <a:latin typeface="+mj-lt"/>
                <a:ea typeface="Meiryo UI" panose="020B0604030504040204" pitchFamily="50" charset="-128"/>
                <a:cs typeface="Meiryo UI" panose="020B0604030504040204" pitchFamily="50" charset="-128"/>
              </a:rPr>
              <a:t>たとえば</a:t>
            </a:r>
            <a:r>
              <a:rPr lang="en-US" altLang="ja-JP" sz="1400" spc="70" dirty="0" smtClean="0">
                <a:latin typeface="+mj-lt"/>
                <a:ea typeface="Meiryo UI" panose="020B0604030504040204" pitchFamily="50" charset="-128"/>
                <a:cs typeface="Meiryo UI" panose="020B0604030504040204" pitchFamily="50" charset="-128"/>
              </a:rPr>
              <a:t>10</a:t>
            </a:r>
            <a:r>
              <a:rPr lang="ja-JP" altLang="en-US" sz="1400" spc="70" dirty="0">
                <a:latin typeface="+mj-lt"/>
                <a:ea typeface="Meiryo UI" panose="020B0604030504040204" pitchFamily="50" charset="-128"/>
                <a:cs typeface="Meiryo UI" panose="020B0604030504040204" pitchFamily="50" charset="-128"/>
              </a:rPr>
              <a:t>年目のベテランと</a:t>
            </a:r>
            <a:r>
              <a:rPr lang="en-US" altLang="ja-JP" sz="1400" spc="70" dirty="0">
                <a:latin typeface="+mj-lt"/>
                <a:ea typeface="Meiryo UI" panose="020B0604030504040204" pitchFamily="50" charset="-128"/>
                <a:cs typeface="Meiryo UI" panose="020B0604030504040204" pitchFamily="50" charset="-128"/>
              </a:rPr>
              <a:t>1</a:t>
            </a:r>
            <a:r>
              <a:rPr lang="ja-JP" altLang="en-US" sz="1400" spc="70" dirty="0">
                <a:latin typeface="+mj-lt"/>
                <a:ea typeface="Meiryo UI" panose="020B0604030504040204" pitchFamily="50" charset="-128"/>
                <a:cs typeface="Meiryo UI" panose="020B0604030504040204" pitchFamily="50" charset="-128"/>
              </a:rPr>
              <a:t>年目の新人を比較して、新人のパフォーマンスが低い</a:t>
            </a:r>
            <a:r>
              <a:rPr lang="ja-JP" altLang="en-US" sz="1400" spc="70" dirty="0" smtClean="0">
                <a:latin typeface="+mj-lt"/>
                <a:ea typeface="Meiryo UI" panose="020B0604030504040204" pitchFamily="50" charset="-128"/>
                <a:cs typeface="Meiryo UI" panose="020B0604030504040204" pitchFamily="50" charset="-128"/>
              </a:rPr>
              <a:t>のは</a:t>
            </a:r>
            <a:r>
              <a:rPr lang="en-US" altLang="ja-JP" sz="1400" spc="70" dirty="0">
                <a:latin typeface="+mj-lt"/>
                <a:ea typeface="Meiryo UI" panose="020B0604030504040204" pitchFamily="50" charset="-128"/>
                <a:cs typeface="Meiryo UI" panose="020B0604030504040204" pitchFamily="50" charset="-128"/>
              </a:rPr>
              <a:t/>
            </a:r>
            <a:br>
              <a:rPr lang="en-US" altLang="ja-JP" sz="1400" spc="70" dirty="0">
                <a:latin typeface="+mj-lt"/>
                <a:ea typeface="Meiryo UI" panose="020B0604030504040204" pitchFamily="50" charset="-128"/>
                <a:cs typeface="Meiryo UI" panose="020B0604030504040204" pitchFamily="50" charset="-128"/>
              </a:rPr>
            </a:br>
            <a:r>
              <a:rPr lang="ja-JP" altLang="en-US" sz="1400" spc="70" dirty="0" smtClean="0">
                <a:latin typeface="+mj-lt"/>
                <a:ea typeface="Meiryo UI" panose="020B0604030504040204" pitchFamily="50" charset="-128"/>
                <a:cs typeface="Meiryo UI" panose="020B0604030504040204" pitchFamily="50" charset="-128"/>
              </a:rPr>
              <a:t>当然</a:t>
            </a:r>
            <a:r>
              <a:rPr lang="ja-JP" altLang="en-US" sz="1400" spc="70" dirty="0">
                <a:latin typeface="+mj-lt"/>
                <a:ea typeface="Meiryo UI" panose="020B0604030504040204" pitchFamily="50" charset="-128"/>
                <a:cs typeface="Meiryo UI" panose="020B0604030504040204" pitchFamily="50" charset="-128"/>
              </a:rPr>
              <a:t>です</a:t>
            </a:r>
            <a:r>
              <a:rPr lang="ja-JP" altLang="en-US" sz="1400" spc="70" dirty="0" smtClean="0">
                <a:latin typeface="+mj-lt"/>
                <a:ea typeface="Meiryo UI" panose="020B0604030504040204" pitchFamily="50" charset="-128"/>
                <a:cs typeface="Meiryo UI" panose="020B0604030504040204" pitchFamily="50" charset="-128"/>
              </a:rPr>
              <a:t>ので「</a:t>
            </a:r>
            <a:r>
              <a:rPr lang="en-US" altLang="ja-JP" sz="1400" spc="70" dirty="0" smtClean="0">
                <a:latin typeface="+mj-lt"/>
                <a:ea typeface="Meiryo UI" panose="020B0604030504040204" pitchFamily="50" charset="-128"/>
                <a:cs typeface="Meiryo UI" panose="020B0604030504040204" pitchFamily="50" charset="-128"/>
              </a:rPr>
              <a:t>(</a:t>
            </a:r>
            <a:r>
              <a:rPr lang="ja-JP" altLang="en-US" sz="1400" spc="70" dirty="0" smtClean="0">
                <a:latin typeface="+mj-lt"/>
                <a:ea typeface="Meiryo UI" panose="020B0604030504040204" pitchFamily="50" charset="-128"/>
                <a:cs typeface="Meiryo UI" panose="020B0604030504040204" pitchFamily="50" charset="-128"/>
              </a:rPr>
              <a:t>自分</a:t>
            </a:r>
            <a:r>
              <a:rPr lang="ja-JP" altLang="en-US" sz="1400" spc="70" dirty="0">
                <a:latin typeface="+mj-lt"/>
                <a:ea typeface="Meiryo UI" panose="020B0604030504040204" pitchFamily="50" charset="-128"/>
                <a:cs typeface="Meiryo UI" panose="020B0604030504040204" pitchFamily="50" charset="-128"/>
              </a:rPr>
              <a:t>が</a:t>
            </a:r>
            <a:r>
              <a:rPr lang="ja-JP" altLang="en-US" sz="1400" spc="70" dirty="0" smtClean="0">
                <a:latin typeface="+mj-lt"/>
                <a:ea typeface="Meiryo UI" panose="020B0604030504040204" pitchFamily="50" charset="-128"/>
                <a:cs typeface="Meiryo UI" panose="020B0604030504040204" pitchFamily="50" charset="-128"/>
              </a:rPr>
              <a:t>思う</a:t>
            </a:r>
            <a:r>
              <a:rPr lang="en-US" altLang="ja-JP" sz="1400" spc="70" dirty="0" smtClean="0">
                <a:latin typeface="+mj-lt"/>
                <a:ea typeface="Meiryo UI" panose="020B0604030504040204" pitchFamily="50" charset="-128"/>
                <a:cs typeface="Meiryo UI" panose="020B0604030504040204" pitchFamily="50" charset="-128"/>
              </a:rPr>
              <a:t>)</a:t>
            </a:r>
            <a:r>
              <a:rPr lang="ja-JP" altLang="en-US" sz="1400" b="1" spc="70" dirty="0" smtClean="0">
                <a:latin typeface="+mj-lt"/>
                <a:ea typeface="Meiryo UI" panose="020B0604030504040204" pitchFamily="50" charset="-128"/>
                <a:cs typeface="Meiryo UI" panose="020B0604030504040204" pitchFamily="50" charset="-128"/>
              </a:rPr>
              <a:t>新人</a:t>
            </a:r>
            <a:r>
              <a:rPr lang="ja-JP" altLang="en-US" sz="1400" b="1" spc="70" dirty="0">
                <a:latin typeface="+mj-lt"/>
                <a:ea typeface="Meiryo UI" panose="020B0604030504040204" pitchFamily="50" charset="-128"/>
                <a:cs typeface="Meiryo UI" panose="020B0604030504040204" pitchFamily="50" charset="-128"/>
              </a:rPr>
              <a:t>のレベルとしては期待以上</a:t>
            </a:r>
            <a:r>
              <a:rPr lang="ja-JP" altLang="en-US" sz="1400" spc="70" dirty="0">
                <a:latin typeface="+mj-lt"/>
                <a:ea typeface="Meiryo UI" panose="020B0604030504040204" pitchFamily="50" charset="-128"/>
                <a:cs typeface="Meiryo UI" panose="020B0604030504040204" pitchFamily="50" charset="-128"/>
              </a:rPr>
              <a:t>」という考え方</a:t>
            </a:r>
            <a:r>
              <a:rPr lang="ja-JP" altLang="en-US" sz="1400" spc="70" dirty="0" smtClean="0">
                <a:latin typeface="+mj-lt"/>
                <a:ea typeface="Meiryo UI" panose="020B0604030504040204" pitchFamily="50" charset="-128"/>
                <a:cs typeface="Meiryo UI" panose="020B0604030504040204" pitchFamily="50" charset="-128"/>
              </a:rPr>
              <a:t>でご回答</a:t>
            </a:r>
            <a:r>
              <a:rPr lang="ja-JP" altLang="en-US" sz="1400" spc="70" dirty="0">
                <a:latin typeface="+mj-lt"/>
                <a:ea typeface="Meiryo UI" panose="020B0604030504040204" pitchFamily="50" charset="-128"/>
                <a:cs typeface="Meiryo UI" panose="020B0604030504040204" pitchFamily="50" charset="-128"/>
              </a:rPr>
              <a:t>ください</a:t>
            </a:r>
            <a:r>
              <a:rPr lang="ja-JP" altLang="en-US" sz="1400" spc="70" dirty="0" smtClean="0">
                <a:latin typeface="+mj-lt"/>
                <a:ea typeface="Meiryo UI" panose="020B0604030504040204" pitchFamily="50" charset="-128"/>
                <a:cs typeface="Meiryo UI" panose="020B0604030504040204" pitchFamily="50" charset="-128"/>
              </a:rPr>
              <a:t>。</a:t>
            </a:r>
            <a:endParaRPr lang="en-US" altLang="ja-JP" sz="1400" spc="70" dirty="0" smtClean="0">
              <a:latin typeface="+mj-lt"/>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30775" y="3014170"/>
            <a:ext cx="6502187" cy="461665"/>
          </a:xfrm>
          <a:prstGeom prst="rect">
            <a:avLst/>
          </a:prstGeom>
          <a:noFill/>
        </p:spPr>
        <p:txBody>
          <a:bodyPr wrap="square" rtlCol="0">
            <a:spAutoFit/>
          </a:bodyPr>
          <a:lstStyle/>
          <a:p>
            <a:r>
              <a:rPr lang="en-US" altLang="ja-JP" sz="2400" dirty="0">
                <a:latin typeface="+mj-lt"/>
                <a:ea typeface="Meiryo UI" panose="020B0604030504040204" pitchFamily="50" charset="-128"/>
                <a:cs typeface="Meiryo UI" panose="020B0604030504040204" pitchFamily="50" charset="-128"/>
              </a:rPr>
              <a:t>※</a:t>
            </a:r>
            <a:r>
              <a:rPr lang="ja-JP" altLang="en-US" sz="2400" dirty="0" smtClean="0">
                <a:latin typeface="+mj-lt"/>
                <a:ea typeface="Meiryo UI" panose="020B0604030504040204" pitchFamily="50" charset="-128"/>
                <a:cs typeface="Meiryo UI" panose="020B0604030504040204" pitchFamily="50" charset="-128"/>
              </a:rPr>
              <a:t>メンバーは</a:t>
            </a:r>
            <a:r>
              <a:rPr lang="ja-JP" altLang="en-US" sz="2400" dirty="0">
                <a:latin typeface="+mj-lt"/>
                <a:ea typeface="Meiryo UI" panose="020B0604030504040204" pitchFamily="50" charset="-128"/>
                <a:cs typeface="Meiryo UI" panose="020B0604030504040204" pitchFamily="50" charset="-128"/>
              </a:rPr>
              <a:t>、</a:t>
            </a:r>
            <a:r>
              <a:rPr lang="en-US" altLang="ja-JP" sz="2400" dirty="0" smtClean="0">
                <a:latin typeface="+mj-lt"/>
                <a:ea typeface="Meiryo UI" panose="020B0604030504040204" pitchFamily="50" charset="-128"/>
                <a:cs typeface="Meiryo UI" panose="020B0604030504040204" pitchFamily="50" charset="-128"/>
              </a:rPr>
              <a:t>32</a:t>
            </a:r>
            <a:r>
              <a:rPr lang="ja-JP" altLang="en-US" sz="2400" dirty="0" smtClean="0">
                <a:latin typeface="+mj-lt"/>
                <a:ea typeface="Meiryo UI" panose="020B0604030504040204" pitchFamily="50" charset="-128"/>
                <a:cs typeface="Meiryo UI" panose="020B0604030504040204" pitchFamily="50" charset="-128"/>
              </a:rPr>
              <a:t>問</a:t>
            </a:r>
            <a:r>
              <a:rPr lang="ja-JP" altLang="en-US" sz="2400" dirty="0">
                <a:latin typeface="+mj-lt"/>
                <a:ea typeface="Meiryo UI" panose="020B0604030504040204" pitchFamily="50" charset="-128"/>
                <a:cs typeface="Meiryo UI" panose="020B0604030504040204" pitchFamily="50" charset="-128"/>
              </a:rPr>
              <a:t>のアンケートに</a:t>
            </a:r>
            <a:r>
              <a:rPr lang="ja-JP" altLang="en-US" sz="2400" dirty="0" smtClean="0">
                <a:latin typeface="+mj-lt"/>
                <a:ea typeface="Meiryo UI" panose="020B0604030504040204" pitchFamily="50" charset="-128"/>
                <a:cs typeface="Meiryo UI" panose="020B0604030504040204" pitchFamily="50" charset="-128"/>
              </a:rPr>
              <a:t>回答</a:t>
            </a:r>
            <a:r>
              <a:rPr lang="ja-JP" altLang="en-US" sz="2400" dirty="0">
                <a:latin typeface="+mj-lt"/>
                <a:ea typeface="Meiryo UI" panose="020B0604030504040204" pitchFamily="50" charset="-128"/>
                <a:cs typeface="Meiryo UI" panose="020B0604030504040204" pitchFamily="50" charset="-128"/>
              </a:rPr>
              <a:t>します</a:t>
            </a:r>
          </a:p>
        </p:txBody>
      </p:sp>
      <p:sp>
        <p:nvSpPr>
          <p:cNvPr id="11" name="テキスト ボックス 10"/>
          <p:cNvSpPr txBox="1"/>
          <p:nvPr/>
        </p:nvSpPr>
        <p:spPr>
          <a:xfrm>
            <a:off x="2630775" y="3808155"/>
            <a:ext cx="6852678" cy="907941"/>
          </a:xfrm>
          <a:prstGeom prst="rect">
            <a:avLst/>
          </a:prstGeom>
          <a:noFill/>
        </p:spPr>
        <p:txBody>
          <a:bodyPr wrap="square" rtlCol="0">
            <a:spAutoFit/>
          </a:bodyPr>
          <a:lstStyle/>
          <a:p>
            <a:pPr>
              <a:spcBef>
                <a:spcPts val="600"/>
              </a:spcBef>
            </a:pPr>
            <a:r>
              <a:rPr kumimoji="1" lang="ja-JP" altLang="en-US" sz="2400" u="sng" spc="100" dirty="0" smtClean="0">
                <a:latin typeface="+mj-lt"/>
                <a:ea typeface="Meiryo UI" panose="020B0604030504040204" pitchFamily="50" charset="-128"/>
                <a:cs typeface="Meiryo UI" panose="020B0604030504040204" pitchFamily="50" charset="-128"/>
              </a:rPr>
              <a:t>結果レポート配信後、</a:t>
            </a:r>
            <a:endParaRPr kumimoji="1" lang="en-US" altLang="ja-JP" sz="2400" u="sng" spc="100" dirty="0" smtClean="0">
              <a:latin typeface="+mj-lt"/>
              <a:ea typeface="Meiryo UI" panose="020B0604030504040204" pitchFamily="50" charset="-128"/>
              <a:cs typeface="Meiryo UI" panose="020B0604030504040204" pitchFamily="50" charset="-128"/>
            </a:endParaRPr>
          </a:p>
          <a:p>
            <a:pPr>
              <a:spcBef>
                <a:spcPts val="600"/>
              </a:spcBef>
            </a:pPr>
            <a:r>
              <a:rPr kumimoji="1" lang="ja-JP" altLang="en-US" sz="2400" u="sng" spc="100" dirty="0" smtClean="0">
                <a:latin typeface="+mj-lt"/>
                <a:ea typeface="Meiryo UI" panose="020B0604030504040204" pitchFamily="50" charset="-128"/>
                <a:cs typeface="Meiryo UI" panose="020B0604030504040204" pitchFamily="50" charset="-128"/>
              </a:rPr>
              <a:t>窮々・悶々の方には必ず面談をご実施ください</a:t>
            </a:r>
            <a:endParaRPr lang="en-US" altLang="ja-JP" sz="1600" spc="70" dirty="0" smtClean="0">
              <a:latin typeface="+mj-lt"/>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30775" y="5205116"/>
            <a:ext cx="6625769" cy="754053"/>
          </a:xfrm>
          <a:prstGeom prst="rect">
            <a:avLst/>
          </a:prstGeom>
          <a:noFill/>
        </p:spPr>
        <p:txBody>
          <a:bodyPr wrap="square" rtlCol="0">
            <a:spAutoFit/>
          </a:bodyPr>
          <a:lstStyle/>
          <a:p>
            <a:pPr>
              <a:spcBef>
                <a:spcPts val="600"/>
              </a:spcBef>
            </a:pPr>
            <a:r>
              <a:rPr kumimoji="1" lang="en-US" altLang="ja-JP" sz="2400" u="sng" spc="100" dirty="0">
                <a:latin typeface="+mj-lt"/>
                <a:ea typeface="Meiryo UI" panose="020B0604030504040204" pitchFamily="50" charset="-128"/>
                <a:cs typeface="Meiryo UI" panose="020B0604030504040204" pitchFamily="50" charset="-128"/>
              </a:rPr>
              <a:t>20</a:t>
            </a:r>
            <a:r>
              <a:rPr kumimoji="1" lang="ja-JP" altLang="en-US" sz="2400" u="sng" spc="100" dirty="0">
                <a:latin typeface="+mj-lt"/>
                <a:ea typeface="Meiryo UI" panose="020B0604030504040204" pitchFamily="50" charset="-128"/>
                <a:cs typeface="Meiryo UI" panose="020B0604030504040204" pitchFamily="50" charset="-128"/>
              </a:rPr>
              <a:t>●年●月●日</a:t>
            </a:r>
            <a:r>
              <a:rPr kumimoji="1" lang="en-US" altLang="ja-JP" sz="2400" u="sng" spc="100" dirty="0">
                <a:latin typeface="+mj-lt"/>
                <a:ea typeface="Meiryo UI" panose="020B0604030504040204" pitchFamily="50" charset="-128"/>
                <a:cs typeface="Meiryo UI" panose="020B0604030504040204" pitchFamily="50" charset="-128"/>
              </a:rPr>
              <a:t>(</a:t>
            </a:r>
            <a:r>
              <a:rPr kumimoji="1" lang="ja-JP" altLang="en-US" sz="2400" u="sng" spc="100" dirty="0">
                <a:latin typeface="+mj-lt"/>
                <a:ea typeface="Meiryo UI" panose="020B0604030504040204" pitchFamily="50" charset="-128"/>
                <a:cs typeface="Meiryo UI" panose="020B0604030504040204" pitchFamily="50" charset="-128"/>
              </a:rPr>
              <a:t>●</a:t>
            </a:r>
            <a:r>
              <a:rPr kumimoji="1" lang="en-US" altLang="ja-JP" sz="2400" u="sng" spc="100" dirty="0">
                <a:latin typeface="+mj-lt"/>
                <a:ea typeface="Meiryo UI" panose="020B0604030504040204" pitchFamily="50" charset="-128"/>
                <a:cs typeface="Meiryo UI" panose="020B0604030504040204" pitchFamily="50" charset="-128"/>
              </a:rPr>
              <a:t>)</a:t>
            </a:r>
            <a:r>
              <a:rPr kumimoji="1" lang="ja-JP" altLang="en-US" sz="2400" u="sng" spc="100" dirty="0">
                <a:latin typeface="+mj-lt"/>
                <a:ea typeface="Meiryo UI" panose="020B0604030504040204" pitchFamily="50" charset="-128"/>
                <a:cs typeface="Meiryo UI" panose="020B0604030504040204" pitchFamily="50" charset="-128"/>
              </a:rPr>
              <a:t> ～</a:t>
            </a:r>
            <a:r>
              <a:rPr kumimoji="1" lang="en-US" altLang="ja-JP" sz="2400" u="sng" spc="100" dirty="0">
                <a:latin typeface="+mj-lt"/>
                <a:ea typeface="Meiryo UI" panose="020B0604030504040204" pitchFamily="50" charset="-128"/>
                <a:cs typeface="Meiryo UI" panose="020B0604030504040204" pitchFamily="50" charset="-128"/>
              </a:rPr>
              <a:t> 20</a:t>
            </a:r>
            <a:r>
              <a:rPr kumimoji="1" lang="ja-JP" altLang="en-US" sz="2400" u="sng" spc="100" dirty="0">
                <a:latin typeface="+mj-lt"/>
                <a:ea typeface="Meiryo UI" panose="020B0604030504040204" pitchFamily="50" charset="-128"/>
                <a:cs typeface="Meiryo UI" panose="020B0604030504040204" pitchFamily="50" charset="-128"/>
              </a:rPr>
              <a:t>●年●月●日</a:t>
            </a:r>
            <a:r>
              <a:rPr kumimoji="1" lang="en-US" altLang="ja-JP" sz="2400" u="sng" spc="100" dirty="0">
                <a:latin typeface="+mj-lt"/>
                <a:ea typeface="Meiryo UI" panose="020B0604030504040204" pitchFamily="50" charset="-128"/>
                <a:cs typeface="Meiryo UI" panose="020B0604030504040204" pitchFamily="50" charset="-128"/>
              </a:rPr>
              <a:t>(</a:t>
            </a:r>
            <a:r>
              <a:rPr kumimoji="1" lang="ja-JP" altLang="en-US" sz="2400" u="sng" spc="100" dirty="0">
                <a:latin typeface="+mj-lt"/>
                <a:ea typeface="Meiryo UI" panose="020B0604030504040204" pitchFamily="50" charset="-128"/>
                <a:cs typeface="Meiryo UI" panose="020B0604030504040204" pitchFamily="50" charset="-128"/>
              </a:rPr>
              <a:t>●</a:t>
            </a:r>
            <a:r>
              <a:rPr kumimoji="1" lang="en-US" altLang="ja-JP" sz="2400" u="sng" spc="100" dirty="0" smtClean="0">
                <a:latin typeface="+mj-lt"/>
                <a:ea typeface="Meiryo UI" panose="020B0604030504040204" pitchFamily="50" charset="-128"/>
                <a:cs typeface="Meiryo UI" panose="020B0604030504040204" pitchFamily="50" charset="-128"/>
              </a:rPr>
              <a:t>)</a:t>
            </a:r>
          </a:p>
          <a:p>
            <a:pPr>
              <a:spcBef>
                <a:spcPts val="600"/>
              </a:spcBef>
            </a:pPr>
            <a:r>
              <a:rPr lang="ja-JP" altLang="en-US" sz="1400" spc="70" dirty="0">
                <a:latin typeface="+mj-lt"/>
                <a:ea typeface="Meiryo UI" panose="020B0604030504040204" pitchFamily="50" charset="-128"/>
                <a:cs typeface="Meiryo UI" panose="020B0604030504040204" pitchFamily="50" charset="-128"/>
              </a:rPr>
              <a:t>●月●日に、回答依頼の</a:t>
            </a:r>
            <a:r>
              <a:rPr lang="ja-JP" altLang="en-US" sz="1400" spc="70" dirty="0" smtClean="0">
                <a:latin typeface="+mj-lt"/>
                <a:ea typeface="Meiryo UI" panose="020B0604030504040204" pitchFamily="50" charset="-128"/>
                <a:cs typeface="Meiryo UI" panose="020B0604030504040204" pitchFamily="50" charset="-128"/>
              </a:rPr>
              <a:t>メールを送信予定</a:t>
            </a:r>
            <a:r>
              <a:rPr lang="ja-JP" altLang="en-US" sz="1400" spc="70" dirty="0">
                <a:latin typeface="+mj-lt"/>
                <a:ea typeface="Meiryo UI" panose="020B0604030504040204" pitchFamily="50" charset="-128"/>
                <a:cs typeface="Meiryo UI" panose="020B0604030504040204" pitchFamily="50" charset="-128"/>
              </a:rPr>
              <a:t>です。</a:t>
            </a:r>
            <a:endParaRPr lang="en-US" altLang="ja-JP" sz="1400" spc="70" dirty="0">
              <a:latin typeface="+mj-lt"/>
              <a:ea typeface="Meiryo UI" panose="020B0604030504040204" pitchFamily="50" charset="-128"/>
              <a:cs typeface="Meiryo UI" panose="020B0604030504040204" pitchFamily="50" charset="-128"/>
            </a:endParaRPr>
          </a:p>
        </p:txBody>
      </p:sp>
      <p:sp>
        <p:nvSpPr>
          <p:cNvPr id="16" name="正方形/長方形 15"/>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回答期間を入力してください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0718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2988963"/>
            <a:ext cx="9338872" cy="13282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導入の背景</a:t>
            </a:r>
            <a:endParaRPr kumimoji="1" lang="en-US" altLang="ja-JP" sz="3200" b="1" spc="160" dirty="0" smtClean="0"/>
          </a:p>
          <a:p>
            <a:pPr marL="809625" indent="-630238">
              <a:lnSpc>
                <a:spcPct val="150000"/>
              </a:lnSpc>
              <a:buClr>
                <a:srgbClr val="0070C0"/>
              </a:buClr>
              <a:buFont typeface="+mj-lt"/>
              <a:buAutoNum type="arabicPeriod"/>
            </a:pPr>
            <a:r>
              <a:rPr lang="en-US" altLang="ja-JP" sz="3200" b="1" spc="160" dirty="0" smtClean="0"/>
              <a:t>INSIDES</a:t>
            </a:r>
            <a:r>
              <a:rPr lang="ja-JP" altLang="en-US" sz="3200" b="1" spc="160" dirty="0"/>
              <a:t>活用</a:t>
            </a:r>
            <a:r>
              <a:rPr lang="ja-JP" altLang="en-US" sz="3200" b="1" spc="160" dirty="0" smtClean="0"/>
              <a:t>の</a:t>
            </a:r>
            <a:r>
              <a:rPr lang="ja-JP" altLang="en-US" sz="3200" b="1" spc="160" dirty="0"/>
              <a:t>メリット</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smtClean="0"/>
              <a:t>は</a:t>
            </a:r>
            <a:r>
              <a:rPr lang="ja-JP" altLang="en-US" sz="3200" b="1" spc="160" dirty="0"/>
              <a:t>じ</a:t>
            </a:r>
            <a:r>
              <a:rPr lang="ja-JP" altLang="en-US" sz="3200" b="1" spc="160" dirty="0" smtClean="0"/>
              <a:t>めにご協力いただく、</a:t>
            </a:r>
            <a:r>
              <a:rPr lang="en-US" altLang="ja-JP" sz="3200" b="1" spc="160" dirty="0" smtClean="0"/>
              <a:t>1</a:t>
            </a:r>
            <a:r>
              <a:rPr lang="ja-JP" altLang="en-US" sz="3200" b="1" spc="160" dirty="0" err="1" smtClean="0"/>
              <a:t>つの</a:t>
            </a:r>
            <a:r>
              <a:rPr lang="ja-JP" altLang="en-US" sz="3200" b="1" spc="160" dirty="0" smtClean="0"/>
              <a:t>こと</a:t>
            </a:r>
            <a:r>
              <a:rPr lang="en-US" altLang="ja-JP" sz="3200" b="1" spc="160" dirty="0" smtClean="0"/>
              <a:t/>
            </a:r>
            <a:br>
              <a:rPr lang="en-US" altLang="ja-JP" sz="3200" b="1" spc="160" dirty="0" smtClean="0"/>
            </a:br>
            <a:r>
              <a:rPr lang="ja-JP" altLang="en-US" sz="3200" b="1" spc="160" dirty="0" smtClean="0"/>
              <a:t>～アンケート回答</a:t>
            </a:r>
            <a:r>
              <a:rPr lang="ja-JP" altLang="en-US" sz="3200" b="1" spc="160" dirty="0"/>
              <a:t>～</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使い方</a:t>
            </a:r>
            <a:r>
              <a:rPr lang="ja-JP" altLang="en-US" sz="3200" b="1" spc="160" dirty="0" smtClean="0"/>
              <a:t>の</a:t>
            </a:r>
            <a:r>
              <a:rPr lang="ja-JP" altLang="en-US" sz="3200" b="1" spc="160" dirty="0"/>
              <a:t>キホン</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充実</a:t>
            </a:r>
            <a:r>
              <a:rPr lang="ja-JP" altLang="en-US" sz="3200" b="1" spc="160" dirty="0" smtClean="0"/>
              <a:t>のマネジメント伴走機能</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11</a:t>
            </a:fld>
            <a:endParaRPr kumimoji="1" lang="ja-JP" altLang="en-US"/>
          </a:p>
        </p:txBody>
      </p:sp>
      <p:sp>
        <p:nvSpPr>
          <p:cNvPr id="7" name="正方形/長方形 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5</a:t>
            </a:r>
            <a:r>
              <a:rPr lang="ja-JP" altLang="en-US" dirty="0" err="1" smtClean="0">
                <a:solidFill>
                  <a:schemeClr val="tx1"/>
                </a:solidFill>
                <a:latin typeface="Meiryo UI" panose="020B0604030504040204" pitchFamily="50" charset="-128"/>
                <a:ea typeface="Meiryo UI" panose="020B0604030504040204" pitchFamily="50" charset="-128"/>
              </a:rPr>
              <a:t>を削</a:t>
            </a:r>
            <a:r>
              <a:rPr lang="ja-JP" altLang="en-US" dirty="0" smtClean="0">
                <a:solidFill>
                  <a:schemeClr val="tx1"/>
                </a:solidFill>
                <a:latin typeface="Meiryo UI" panose="020B0604030504040204" pitchFamily="50" charset="-128"/>
                <a:ea typeface="Meiryo UI" panose="020B0604030504040204" pitchFamily="50" charset="-128"/>
              </a:rPr>
              <a:t>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4124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アンケートの回答方法</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12</a:t>
            </a:fld>
            <a:endParaRPr kumimoji="1" lang="ja-JP" altLang="en-US"/>
          </a:p>
        </p:txBody>
      </p:sp>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3641547380"/>
              </p:ext>
            </p:extLst>
          </p:nvPr>
        </p:nvGraphicFramePr>
        <p:xfrm>
          <a:off x="4242218" y="1099201"/>
          <a:ext cx="5241234" cy="4890773"/>
        </p:xfrm>
        <a:graphic>
          <a:graphicData uri="http://schemas.openxmlformats.org/drawingml/2006/table">
            <a:tbl>
              <a:tblPr firstRow="1" bandRow="1">
                <a:tableStyleId>{5C22544A-7EE6-4342-B048-85BDC9FD1C3A}</a:tableStyleId>
              </a:tblPr>
              <a:tblGrid>
                <a:gridCol w="832790">
                  <a:extLst>
                    <a:ext uri="{9D8B030D-6E8A-4147-A177-3AD203B41FA5}">
                      <a16:colId xmlns:a16="http://schemas.microsoft.com/office/drawing/2014/main" val="20000"/>
                    </a:ext>
                  </a:extLst>
                </a:gridCol>
                <a:gridCol w="4408444">
                  <a:extLst>
                    <a:ext uri="{9D8B030D-6E8A-4147-A177-3AD203B41FA5}">
                      <a16:colId xmlns:a16="http://schemas.microsoft.com/office/drawing/2014/main" val="20001"/>
                    </a:ext>
                  </a:extLst>
                </a:gridCol>
              </a:tblGrid>
              <a:tr h="349253">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送信元：</a:t>
                      </a:r>
                      <a:endParaRPr kumimoji="1" lang="en-US" altLang="ja-JP" sz="1100" b="0" dirty="0" smtClean="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事務局 </a:t>
                      </a:r>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no-reply@recruit-insides.net</a:t>
                      </a:r>
                    </a:p>
                    <a:p>
                      <a:endParaRPr kumimoji="1" lang="ja-JP" altLang="en-US" sz="1100" b="0" dirty="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49253">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表題：</a:t>
                      </a:r>
                      <a:endParaRPr kumimoji="1" lang="en-US" altLang="ja-JP" sz="1100" b="0" dirty="0" smtClean="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solidFill>
                      <a:schemeClr val="bg1"/>
                    </a:solidFill>
                  </a:tcPr>
                </a:tc>
                <a:tc>
                  <a:txBody>
                    <a:bodyPr/>
                    <a:lstStyle/>
                    <a:p>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必ずご確認ください</a:t>
                      </a:r>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メンバーのコンディションに関するアンケート回答のお願い</a:t>
                      </a:r>
                      <a:endParaRPr kumimoji="1" lang="ja-JP" altLang="en-US" sz="1100" b="0" dirty="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924300">
                <a:tc>
                  <a:txBody>
                    <a:bodyPr/>
                    <a:lstStyle/>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本文：</a:t>
                      </a:r>
                      <a:endParaRPr kumimoji="1" lang="ja-JP" altLang="en-US" sz="1100" dirty="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○○○○さん</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このアンケート（</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）は、</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メンバーの日常の仕事ぶりについて回答いただくものです。</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職場の現状を把握し、今後の施策に生かすことを目的としていますので、</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率直に回答いただきますようお願いいたします。</a:t>
                      </a:r>
                    </a:p>
                    <a:p>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回答時間の目安は、回答対象人数により、</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5〜15</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分程度です。</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は今後も利用しますので、本メールは保管してください。</a:t>
                      </a:r>
                    </a:p>
                    <a:p>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br>
                        <a:rPr kumimoji="1" lang="en-US" altLang="ja-JP" sz="11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http://wwwxxxxxxxxxxxxxx</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この初回</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は一回限り有効です。</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
                      </a:r>
                      <a:br>
                        <a:rPr kumimoji="1" lang="en-US" altLang="ja-JP"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br>
                        <a:rPr kumimoji="1" lang="en-US" altLang="ja-JP"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br>
                        <a:rPr kumimoji="1" lang="en-US" altLang="ja-JP"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回答期間：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開始日時</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終了日時</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br>
                        <a:rPr kumimoji="1" lang="en-US" altLang="ja-JP" sz="11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p>
                    <a:p>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初回メッセージ</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上記の</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が期限切れになった場合は、以下の</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からログイン画面にアクセスして、</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「パスワードを忘れた方はこちら」からパスワードリセットを行ってください。</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ログイン</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hlinkClick r:id="rId2"/>
                        </a:rPr>
                        <a:t>https://recruit-insides.net</a:t>
                      </a:r>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148225" y="2143328"/>
            <a:ext cx="4011034" cy="1938992"/>
          </a:xfrm>
          <a:prstGeom prst="rect">
            <a:avLst/>
          </a:prstGeom>
          <a:noFill/>
        </p:spPr>
        <p:txBody>
          <a:bodyPr wrap="none" rtlCol="0">
            <a:spAutoFit/>
          </a:bodyPr>
          <a:lstStyle/>
          <a:p>
            <a:r>
              <a:rPr lang="ja-JP" altLang="en-US" sz="2000" spc="100" dirty="0" smtClean="0">
                <a:latin typeface="+mj-lt"/>
                <a:ea typeface="Meiryo UI" panose="020B0604030504040204" pitchFamily="50" charset="-128"/>
                <a:cs typeface="Meiryo UI" panose="020B0604030504040204" pitchFamily="50" charset="-128"/>
              </a:rPr>
              <a:t>「</a:t>
            </a:r>
            <a:r>
              <a:rPr lang="en-US" altLang="ja-JP" sz="2000" b="1" spc="100" dirty="0" smtClean="0">
                <a:latin typeface="+mj-lt"/>
                <a:ea typeface="Meiryo UI" panose="020B0604030504040204" pitchFamily="50" charset="-128"/>
                <a:cs typeface="Meiryo UI" panose="020B0604030504040204" pitchFamily="50" charset="-128"/>
              </a:rPr>
              <a:t>INSIDES</a:t>
            </a:r>
            <a:r>
              <a:rPr lang="ja-JP" altLang="en-US" sz="2000" b="1" spc="100" dirty="0" smtClean="0">
                <a:latin typeface="+mj-lt"/>
                <a:ea typeface="Meiryo UI" panose="020B0604030504040204" pitchFamily="50" charset="-128"/>
                <a:cs typeface="Meiryo UI" panose="020B0604030504040204" pitchFamily="50" charset="-128"/>
              </a:rPr>
              <a:t>事務局</a:t>
            </a:r>
            <a:r>
              <a:rPr lang="ja-JP" altLang="en-US" sz="2000" spc="100" dirty="0" smtClean="0">
                <a:latin typeface="+mj-lt"/>
                <a:ea typeface="Meiryo UI" panose="020B0604030504040204" pitchFamily="50" charset="-128"/>
                <a:cs typeface="Meiryo UI" panose="020B0604030504040204" pitchFamily="50" charset="-128"/>
              </a:rPr>
              <a:t>」から</a:t>
            </a:r>
            <a:endParaRPr lang="en-US" altLang="ja-JP" sz="2000" spc="100" dirty="0" smtClean="0">
              <a:latin typeface="+mj-lt"/>
              <a:ea typeface="Meiryo UI" panose="020B0604030504040204" pitchFamily="50" charset="-128"/>
              <a:cs typeface="Meiryo UI" panose="020B0604030504040204" pitchFamily="50" charset="-128"/>
            </a:endParaRPr>
          </a:p>
          <a:p>
            <a:r>
              <a:rPr lang="ja-JP" altLang="en-US" sz="2000" spc="100" dirty="0" smtClean="0">
                <a:latin typeface="+mj-lt"/>
                <a:ea typeface="Meiryo UI" panose="020B0604030504040204" pitchFamily="50" charset="-128"/>
                <a:cs typeface="Meiryo UI" panose="020B0604030504040204" pitchFamily="50" charset="-128"/>
              </a:rPr>
              <a:t>右記のようなメールが配信されます。</a:t>
            </a:r>
            <a:endParaRPr lang="en-US" altLang="ja-JP" sz="2000" spc="100" dirty="0" smtClean="0">
              <a:latin typeface="+mj-lt"/>
              <a:ea typeface="Meiryo UI" panose="020B0604030504040204" pitchFamily="50" charset="-128"/>
              <a:cs typeface="Meiryo UI" panose="020B0604030504040204" pitchFamily="50" charset="-128"/>
            </a:endParaRPr>
          </a:p>
          <a:p>
            <a:r>
              <a:rPr lang="en-US" altLang="ja-JP" sz="2000" spc="100" dirty="0" smtClean="0">
                <a:latin typeface="+mj-lt"/>
                <a:ea typeface="Meiryo UI" panose="020B0604030504040204" pitchFamily="50" charset="-128"/>
                <a:cs typeface="Meiryo UI" panose="020B0604030504040204" pitchFamily="50" charset="-128"/>
              </a:rPr>
              <a:t/>
            </a:r>
            <a:br>
              <a:rPr lang="en-US" altLang="ja-JP" sz="2000" spc="100" dirty="0" smtClean="0">
                <a:latin typeface="+mj-lt"/>
                <a:ea typeface="Meiryo UI" panose="020B0604030504040204" pitchFamily="50" charset="-128"/>
                <a:cs typeface="Meiryo UI" panose="020B0604030504040204" pitchFamily="50" charset="-128"/>
              </a:rPr>
            </a:br>
            <a:r>
              <a:rPr lang="ja-JP" altLang="en-US" sz="2000" spc="100" dirty="0" smtClean="0">
                <a:latin typeface="+mj-lt"/>
                <a:ea typeface="Meiryo UI" panose="020B0604030504040204" pitchFamily="50" charset="-128"/>
                <a:cs typeface="Meiryo UI" panose="020B0604030504040204" pitchFamily="50" charset="-128"/>
              </a:rPr>
              <a:t>スマホ・</a:t>
            </a:r>
            <a:r>
              <a:rPr lang="ja-JP" altLang="en-US" sz="2000" spc="100" dirty="0">
                <a:latin typeface="+mj-lt"/>
                <a:ea typeface="Meiryo UI" panose="020B0604030504040204" pitchFamily="50" charset="-128"/>
                <a:cs typeface="Meiryo UI" panose="020B0604030504040204" pitchFamily="50" charset="-128"/>
              </a:rPr>
              <a:t>パソコン</a:t>
            </a:r>
            <a:r>
              <a:rPr lang="ja-JP" altLang="en-US" sz="2000" spc="100" dirty="0" smtClean="0">
                <a:latin typeface="+mj-lt"/>
                <a:ea typeface="Meiryo UI" panose="020B0604030504040204" pitchFamily="50" charset="-128"/>
                <a:cs typeface="Meiryo UI" panose="020B0604030504040204" pitchFamily="50" charset="-128"/>
              </a:rPr>
              <a:t>いずれでも</a:t>
            </a:r>
            <a:r>
              <a:rPr lang="en-US" altLang="ja-JP" sz="2000" spc="100" dirty="0">
                <a:latin typeface="+mj-lt"/>
                <a:ea typeface="Meiryo UI" panose="020B0604030504040204" pitchFamily="50" charset="-128"/>
                <a:cs typeface="Meiryo UI" panose="020B0604030504040204" pitchFamily="50" charset="-128"/>
              </a:rPr>
              <a:t/>
            </a:r>
            <a:br>
              <a:rPr lang="en-US" altLang="ja-JP" sz="2000" spc="100" dirty="0">
                <a:latin typeface="+mj-lt"/>
                <a:ea typeface="Meiryo UI" panose="020B0604030504040204" pitchFamily="50" charset="-128"/>
                <a:cs typeface="Meiryo UI" panose="020B0604030504040204" pitchFamily="50" charset="-128"/>
              </a:rPr>
            </a:br>
            <a:r>
              <a:rPr lang="ja-JP" altLang="en-US" sz="2000" spc="100" dirty="0" smtClean="0">
                <a:latin typeface="+mj-lt"/>
                <a:ea typeface="Meiryo UI" panose="020B0604030504040204" pitchFamily="50" charset="-128"/>
                <a:cs typeface="Meiryo UI" panose="020B0604030504040204" pitchFamily="50" charset="-128"/>
              </a:rPr>
              <a:t>回答できます。</a:t>
            </a:r>
            <a:endParaRPr lang="en-US" altLang="ja-JP" sz="2000" spc="100" dirty="0" smtClean="0">
              <a:latin typeface="+mj-lt"/>
              <a:ea typeface="Meiryo UI" panose="020B0604030504040204" pitchFamily="50" charset="-128"/>
              <a:cs typeface="Meiryo UI" panose="020B0604030504040204" pitchFamily="50" charset="-128"/>
            </a:endParaRPr>
          </a:p>
          <a:p>
            <a:endParaRPr lang="en-US" altLang="ja-JP" sz="2000" u="sng" spc="100" dirty="0" smtClean="0">
              <a:latin typeface="+mj-lt"/>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cstate="print">
            <a:duotone>
              <a:prstClr val="black"/>
              <a:srgbClr val="152F57">
                <a:tint val="45000"/>
                <a:satMod val="400000"/>
              </a:srgbClr>
            </a:duotone>
            <a:extLst>
              <a:ext uri="{28A0092B-C50C-407E-A947-70E740481C1C}">
                <a14:useLocalDpi xmlns:a14="http://schemas.microsoft.com/office/drawing/2010/main" val="0"/>
              </a:ext>
            </a:extLst>
          </a:blip>
          <a:stretch>
            <a:fillRect/>
          </a:stretch>
        </p:blipFill>
        <p:spPr>
          <a:xfrm>
            <a:off x="2607762" y="4638675"/>
            <a:ext cx="990600" cy="990600"/>
          </a:xfrm>
          <a:prstGeom prst="rect">
            <a:avLst/>
          </a:prstGeom>
        </p:spPr>
      </p:pic>
      <p:pic>
        <p:nvPicPr>
          <p:cNvPr id="9" name="図 8"/>
          <p:cNvPicPr>
            <a:picLocks noChangeAspect="1"/>
          </p:cNvPicPr>
          <p:nvPr/>
        </p:nvPicPr>
        <p:blipFill rotWithShape="1">
          <a:blip r:embed="rId4">
            <a:duotone>
              <a:prstClr val="black"/>
              <a:srgbClr val="152F57">
                <a:tint val="45000"/>
                <a:satMod val="400000"/>
              </a:srgbClr>
            </a:duotone>
            <a:extLst>
              <a:ext uri="{28A0092B-C50C-407E-A947-70E740481C1C}">
                <a14:useLocalDpi xmlns:a14="http://schemas.microsoft.com/office/drawing/2010/main" val="0"/>
              </a:ext>
            </a:extLst>
          </a:blip>
          <a:srcRect t="14132" b="15386"/>
          <a:stretch/>
        </p:blipFill>
        <p:spPr>
          <a:xfrm>
            <a:off x="666750" y="4638675"/>
            <a:ext cx="1405465" cy="990600"/>
          </a:xfrm>
          <a:prstGeom prst="rect">
            <a:avLst/>
          </a:prstGeom>
        </p:spPr>
      </p:pic>
      <p:sp>
        <p:nvSpPr>
          <p:cNvPr id="11" name="正方形/長方形 10"/>
          <p:cNvSpPr/>
          <p:nvPr/>
        </p:nvSpPr>
        <p:spPr>
          <a:xfrm>
            <a:off x="5119141" y="3544587"/>
            <a:ext cx="2750695" cy="1447138"/>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4606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346606" y="2157190"/>
            <a:ext cx="3812279" cy="2395761"/>
          </a:xfrm>
          <a:prstGeom prst="rect">
            <a:avLst/>
          </a:prstGeom>
          <a:ln w="12700">
            <a:solidFill>
              <a:schemeClr val="tx1"/>
            </a:solidFill>
          </a:ln>
        </p:spPr>
      </p:pic>
      <p:sp>
        <p:nvSpPr>
          <p:cNvPr id="4" name="正方形/長方形 3"/>
          <p:cNvSpPr/>
          <p:nvPr/>
        </p:nvSpPr>
        <p:spPr>
          <a:xfrm>
            <a:off x="5614285" y="2924176"/>
            <a:ext cx="3314700" cy="238125"/>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14285" y="3500437"/>
            <a:ext cx="3314700" cy="300038"/>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a:spLocks noGrp="1"/>
          </p:cNvSpPr>
          <p:nvPr>
            <p:ph type="title"/>
          </p:nvPr>
        </p:nvSpPr>
        <p:spPr/>
        <p:txBody>
          <a:bodyPr>
            <a:normAutofit/>
          </a:bodyPr>
          <a:lstStyle/>
          <a:p>
            <a:r>
              <a:rPr lang="ja-JP" altLang="en-US" dirty="0"/>
              <a:t>アンケートの回答方法</a:t>
            </a:r>
          </a:p>
        </p:txBody>
      </p:sp>
      <p:sp>
        <p:nvSpPr>
          <p:cNvPr id="11" name="テキスト ボックス 10"/>
          <p:cNvSpPr txBox="1"/>
          <p:nvPr/>
        </p:nvSpPr>
        <p:spPr>
          <a:xfrm>
            <a:off x="148225" y="2143328"/>
            <a:ext cx="4411785" cy="2862322"/>
          </a:xfrm>
          <a:prstGeom prst="rect">
            <a:avLst/>
          </a:prstGeom>
          <a:noFill/>
        </p:spPr>
        <p:txBody>
          <a:bodyPr wrap="none" rtlCol="0">
            <a:spAutoFit/>
          </a:bodyPr>
          <a:lstStyle/>
          <a:p>
            <a:r>
              <a:rPr lang="ja-JP" altLang="en-US" sz="2000" b="1" spc="100" dirty="0">
                <a:ea typeface="Meiryo UI" panose="020B0604030504040204" pitchFamily="50" charset="-128"/>
                <a:cs typeface="Meiryo UI" panose="020B0604030504040204" pitchFamily="50" charset="-128"/>
              </a:rPr>
              <a:t>パスワードは通知されず、</a:t>
            </a:r>
            <a:endParaRPr lang="en-US" altLang="ja-JP" sz="2000" b="1" spc="100" dirty="0">
              <a:ea typeface="Meiryo UI" panose="020B0604030504040204" pitchFamily="50" charset="-128"/>
              <a:cs typeface="Meiryo UI" panose="020B0604030504040204" pitchFamily="50" charset="-128"/>
            </a:endParaRPr>
          </a:p>
          <a:p>
            <a:r>
              <a:rPr lang="ja-JP" altLang="en-US" sz="2000" b="1" spc="100" dirty="0">
                <a:ea typeface="Meiryo UI" panose="020B0604030504040204" pitchFamily="50" charset="-128"/>
                <a:cs typeface="Meiryo UI" panose="020B0604030504040204" pitchFamily="50" charset="-128"/>
              </a:rPr>
              <a:t>ご自身で設定</a:t>
            </a:r>
            <a:r>
              <a:rPr lang="ja-JP" altLang="en-US" sz="2000" spc="100" dirty="0">
                <a:ea typeface="Meiryo UI" panose="020B0604030504040204" pitchFamily="50" charset="-128"/>
                <a:cs typeface="Meiryo UI" panose="020B0604030504040204" pitchFamily="50" charset="-128"/>
              </a:rPr>
              <a:t>していただきます。</a:t>
            </a:r>
            <a:endParaRPr lang="en-US" altLang="ja-JP" sz="2000" spc="100" dirty="0">
              <a:ea typeface="Meiryo UI" panose="020B0604030504040204" pitchFamily="50" charset="-128"/>
              <a:cs typeface="Meiryo UI" panose="020B0604030504040204" pitchFamily="50" charset="-128"/>
            </a:endParaRPr>
          </a:p>
          <a:p>
            <a:endParaRPr lang="en-US" altLang="ja-JP"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メールに記載された</a:t>
            </a:r>
            <a:r>
              <a:rPr lang="en-US" altLang="ja-JP" sz="2000" spc="100" dirty="0">
                <a:ea typeface="Meiryo UI" panose="020B0604030504040204" pitchFamily="50" charset="-128"/>
                <a:cs typeface="Meiryo UI" panose="020B0604030504040204" pitchFamily="50" charset="-128"/>
              </a:rPr>
              <a:t>URL</a:t>
            </a:r>
            <a:r>
              <a:rPr lang="ja-JP" altLang="en-US" sz="2000" spc="100" dirty="0">
                <a:ea typeface="Meiryo UI" panose="020B0604030504040204" pitchFamily="50" charset="-128"/>
                <a:cs typeface="Meiryo UI" panose="020B0604030504040204" pitchFamily="50" charset="-128"/>
              </a:rPr>
              <a:t>をクリックすると、</a:t>
            </a:r>
            <a:endParaRPr lang="en-US" altLang="ja-JP"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パスワード設定画面が開きます。</a:t>
            </a:r>
            <a:endParaRPr lang="en-US" altLang="ja-JP" sz="2000" spc="100" dirty="0">
              <a:ea typeface="Meiryo UI" panose="020B0604030504040204" pitchFamily="50" charset="-128"/>
              <a:cs typeface="Meiryo UI" panose="020B0604030504040204" pitchFamily="50" charset="-128"/>
            </a:endParaRPr>
          </a:p>
          <a:p>
            <a:endParaRPr lang="en-US" altLang="ja-JP" sz="2000" spc="100" dirty="0">
              <a:ea typeface="Meiryo UI" panose="020B0604030504040204" pitchFamily="50" charset="-128"/>
              <a:cs typeface="Meiryo UI" panose="020B0604030504040204" pitchFamily="50" charset="-128"/>
            </a:endParaRPr>
          </a:p>
          <a:p>
            <a:r>
              <a:rPr lang="en-US" altLang="ja-JP" sz="2000" spc="100" dirty="0">
                <a:ea typeface="Meiryo UI" panose="020B0604030504040204" pitchFamily="50" charset="-128"/>
                <a:cs typeface="Meiryo UI" panose="020B0604030504040204" pitchFamily="50" charset="-128"/>
              </a:rPr>
              <a:t>2</a:t>
            </a:r>
            <a:r>
              <a:rPr lang="ja-JP" altLang="en-US" sz="2000" spc="100" dirty="0">
                <a:ea typeface="Meiryo UI" panose="020B0604030504040204" pitchFamily="50" charset="-128"/>
                <a:cs typeface="Meiryo UI" panose="020B0604030504040204" pitchFamily="50" charset="-128"/>
              </a:rPr>
              <a:t>回目以降にログインされる場合には</a:t>
            </a:r>
            <a:endParaRPr lang="en-US" altLang="ja-JP"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このパスワードが必要になります。</a:t>
            </a:r>
            <a:endParaRPr lang="en-US" altLang="ja-JP" sz="2000" spc="100" dirty="0">
              <a:ea typeface="Meiryo UI" panose="020B0604030504040204" pitchFamily="50" charset="-128"/>
              <a:cs typeface="Meiryo UI" panose="020B0604030504040204" pitchFamily="50" charset="-128"/>
            </a:endParaRPr>
          </a:p>
          <a:p>
            <a:endParaRPr lang="en-US" altLang="ja-JP" sz="2000" u="sng" spc="100" dirty="0" smtClean="0">
              <a:latin typeface="+mj-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3227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25533" y="1045868"/>
            <a:ext cx="9241632" cy="1092607"/>
          </a:xfrm>
          <a:prstGeom prst="rect">
            <a:avLst/>
          </a:prstGeom>
          <a:noFill/>
        </p:spPr>
        <p:txBody>
          <a:bodyPr wrap="none" rtlCol="0">
            <a:spAutoFit/>
          </a:bodyPr>
          <a:lstStyle/>
          <a:p>
            <a:pPr>
              <a:spcBef>
                <a:spcPts val="600"/>
              </a:spcBef>
            </a:pPr>
            <a:r>
              <a:rPr lang="ja-JP" altLang="en-US" sz="2000" spc="100" dirty="0" smtClean="0">
                <a:ea typeface="Meiryo UI" panose="020B0604030504040204" pitchFamily="50" charset="-128"/>
                <a:cs typeface="Meiryo UI" panose="020B0604030504040204" pitchFamily="50" charset="-128"/>
              </a:rPr>
              <a:t>ま</a:t>
            </a:r>
            <a:r>
              <a:rPr lang="ja-JP" altLang="en-US" sz="2000" spc="100" dirty="0">
                <a:ea typeface="Meiryo UI" panose="020B0604030504040204" pitchFamily="50" charset="-128"/>
                <a:cs typeface="Meiryo UI" panose="020B0604030504040204" pitchFamily="50" charset="-128"/>
              </a:rPr>
              <a:t>ず</a:t>
            </a:r>
            <a:r>
              <a:rPr lang="ja-JP" altLang="en-US" sz="2000" spc="100" dirty="0" smtClean="0">
                <a:ea typeface="Meiryo UI" panose="020B0604030504040204" pitchFamily="50" charset="-128"/>
                <a:cs typeface="Meiryo UI" panose="020B0604030504040204" pitchFamily="50" charset="-128"/>
              </a:rPr>
              <a:t>、</a:t>
            </a:r>
            <a:r>
              <a:rPr lang="ja-JP" altLang="en-US" sz="2000" spc="100" dirty="0">
                <a:ea typeface="Meiryo UI" panose="020B0604030504040204" pitchFamily="50" charset="-128"/>
                <a:cs typeface="Meiryo UI" panose="020B0604030504040204" pitchFamily="50" charset="-128"/>
              </a:rPr>
              <a:t>性格タイプを登録するための質問（</a:t>
            </a:r>
            <a:r>
              <a:rPr lang="en-US" altLang="ja-JP" sz="2000" spc="100" dirty="0">
                <a:ea typeface="Meiryo UI" panose="020B0604030504040204" pitchFamily="50" charset="-128"/>
                <a:cs typeface="Meiryo UI" panose="020B0604030504040204" pitchFamily="50" charset="-128"/>
              </a:rPr>
              <a:t>6</a:t>
            </a:r>
            <a:r>
              <a:rPr lang="ja-JP" altLang="en-US" sz="2000" spc="100" dirty="0">
                <a:ea typeface="Meiryo UI" panose="020B0604030504040204" pitchFamily="50" charset="-128"/>
                <a:cs typeface="Meiryo UI" panose="020B0604030504040204" pitchFamily="50" charset="-128"/>
              </a:rPr>
              <a:t>項目）に回答いただきます</a:t>
            </a:r>
            <a:r>
              <a:rPr lang="ja-JP" altLang="en-US" sz="2000" spc="100" dirty="0" smtClean="0">
                <a:ea typeface="Meiryo UI" panose="020B0604030504040204" pitchFamily="50" charset="-128"/>
                <a:cs typeface="Meiryo UI" panose="020B0604030504040204" pitchFamily="50" charset="-128"/>
              </a:rPr>
              <a:t>。</a:t>
            </a:r>
            <a:r>
              <a:rPr lang="en-US" altLang="ja-JP" sz="2000" spc="100" dirty="0">
                <a:ea typeface="Meiryo UI" panose="020B0604030504040204" pitchFamily="50" charset="-128"/>
                <a:cs typeface="Meiryo UI" panose="020B0604030504040204" pitchFamily="50" charset="-128"/>
              </a:rPr>
              <a:t/>
            </a:r>
            <a:br>
              <a:rPr lang="en-US" altLang="ja-JP" sz="2000" spc="100" dirty="0">
                <a:ea typeface="Meiryo UI" panose="020B0604030504040204" pitchFamily="50" charset="-128"/>
                <a:cs typeface="Meiryo UI" panose="020B0604030504040204" pitchFamily="50" charset="-128"/>
              </a:rPr>
            </a:br>
            <a:r>
              <a:rPr lang="ja-JP" altLang="en-US" sz="2000" spc="100" dirty="0" smtClean="0">
                <a:ea typeface="Meiryo UI" panose="020B0604030504040204" pitchFamily="50" charset="-128"/>
                <a:cs typeface="Meiryo UI" panose="020B0604030504040204" pitchFamily="50" charset="-128"/>
              </a:rPr>
              <a:t>この</a:t>
            </a:r>
            <a:r>
              <a:rPr lang="ja-JP" altLang="en-US" sz="2000" spc="100" dirty="0">
                <a:ea typeface="Meiryo UI" panose="020B0604030504040204" pitchFamily="50" charset="-128"/>
                <a:cs typeface="Meiryo UI" panose="020B0604030504040204" pitchFamily="50" charset="-128"/>
              </a:rPr>
              <a:t>質問は、初回ログイン時のみ表示され、</a:t>
            </a:r>
            <a:r>
              <a:rPr lang="en-US" altLang="ja-JP" sz="2000" spc="100" dirty="0">
                <a:ea typeface="Meiryo UI" panose="020B0604030504040204" pitchFamily="50" charset="-128"/>
                <a:cs typeface="Meiryo UI" panose="020B0604030504040204" pitchFamily="50" charset="-128"/>
              </a:rPr>
              <a:t>2</a:t>
            </a:r>
            <a:r>
              <a:rPr lang="ja-JP" altLang="en-US" sz="2000" spc="100" dirty="0">
                <a:ea typeface="Meiryo UI" panose="020B0604030504040204" pitchFamily="50" charset="-128"/>
                <a:cs typeface="Meiryo UI" panose="020B0604030504040204" pitchFamily="50" charset="-128"/>
              </a:rPr>
              <a:t>回目以降は回答する必要はありません</a:t>
            </a:r>
            <a:r>
              <a:rPr lang="ja-JP" altLang="en-US" sz="2000" spc="100" dirty="0" smtClean="0">
                <a:ea typeface="Meiryo UI" panose="020B0604030504040204" pitchFamily="50" charset="-128"/>
                <a:cs typeface="Meiryo UI" panose="020B0604030504040204" pitchFamily="50" charset="-128"/>
              </a:rPr>
              <a:t>。</a:t>
            </a:r>
            <a:endParaRPr lang="en-US" altLang="ja-JP" sz="2000" spc="100" dirty="0" smtClean="0">
              <a:ea typeface="Meiryo UI" panose="020B0604030504040204" pitchFamily="50" charset="-128"/>
              <a:cs typeface="Meiryo UI" panose="020B0604030504040204" pitchFamily="50" charset="-128"/>
            </a:endParaRPr>
          </a:p>
          <a:p>
            <a:pPr>
              <a:spcBef>
                <a:spcPts val="600"/>
              </a:spcBef>
            </a:pPr>
            <a:r>
              <a:rPr lang="en-US" altLang="ja-JP" sz="2000" spc="100" dirty="0" smtClean="0">
                <a:ea typeface="Meiryo UI" panose="020B0604030504040204" pitchFamily="50" charset="-128"/>
                <a:cs typeface="Meiryo UI" panose="020B0604030504040204" pitchFamily="50" charset="-128"/>
              </a:rPr>
              <a:t>※</a:t>
            </a:r>
            <a:r>
              <a:rPr lang="ja-JP" altLang="en-US" sz="2000" b="1" u="sng" spc="100" dirty="0" smtClean="0">
                <a:ea typeface="Meiryo UI" panose="020B0604030504040204" pitchFamily="50" charset="-128"/>
                <a:cs typeface="Meiryo UI" panose="020B0604030504040204" pitchFamily="50" charset="-128"/>
              </a:rPr>
              <a:t>メンバーではなく、上司ご自身について回答</a:t>
            </a:r>
            <a:r>
              <a:rPr lang="ja-JP" altLang="en-US" sz="2000" spc="100" dirty="0" smtClean="0">
                <a:ea typeface="Meiryo UI" panose="020B0604030504040204" pitchFamily="50" charset="-128"/>
                <a:cs typeface="Meiryo UI" panose="020B0604030504040204" pitchFamily="50" charset="-128"/>
              </a:rPr>
              <a:t>してください。</a:t>
            </a:r>
            <a:endParaRPr lang="en-US" altLang="ja-JP" sz="2000" spc="100" dirty="0">
              <a:ea typeface="Meiryo UI" panose="020B0604030504040204" pitchFamily="50" charset="-128"/>
              <a:cs typeface="Meiryo UI" panose="020B0604030504040204" pitchFamily="50" charset="-128"/>
            </a:endParaRPr>
          </a:p>
        </p:txBody>
      </p:sp>
      <p:sp>
        <p:nvSpPr>
          <p:cNvPr id="12" name="タイトル 1"/>
          <p:cNvSpPr>
            <a:spLocks noGrp="1"/>
          </p:cNvSpPr>
          <p:nvPr>
            <p:ph type="title"/>
          </p:nvPr>
        </p:nvSpPr>
        <p:spPr/>
        <p:txBody>
          <a:bodyPr>
            <a:normAutofit/>
          </a:bodyPr>
          <a:lstStyle/>
          <a:p>
            <a:r>
              <a:rPr lang="ja-JP" altLang="en-US" dirty="0"/>
              <a:t>アンケートの回答方法</a:t>
            </a: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6854" t="17382" r="8618" b="22662"/>
          <a:stretch/>
        </p:blipFill>
        <p:spPr>
          <a:xfrm>
            <a:off x="1259275" y="2372511"/>
            <a:ext cx="7387453" cy="3936570"/>
          </a:xfrm>
          <a:prstGeom prst="rect">
            <a:avLst/>
          </a:prstGeom>
          <a:ln w="12700">
            <a:solidFill>
              <a:schemeClr val="tx1"/>
            </a:solidFill>
          </a:ln>
        </p:spPr>
      </p:pic>
    </p:spTree>
    <p:extLst>
      <p:ext uri="{BB962C8B-B14F-4D97-AF65-F5344CB8AC3E}">
        <p14:creationId xmlns:p14="http://schemas.microsoft.com/office/powerpoint/2010/main" val="150075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p:txBody>
          <a:bodyPr>
            <a:normAutofit/>
          </a:bodyPr>
          <a:lstStyle/>
          <a:p>
            <a:r>
              <a:rPr lang="ja-JP" altLang="en-US" dirty="0"/>
              <a:t>アンケートの回答方法</a:t>
            </a:r>
          </a:p>
        </p:txBody>
      </p:sp>
      <p:grpSp>
        <p:nvGrpSpPr>
          <p:cNvPr id="2" name="グループ化 1"/>
          <p:cNvGrpSpPr/>
          <p:nvPr/>
        </p:nvGrpSpPr>
        <p:grpSpPr>
          <a:xfrm>
            <a:off x="1145744" y="2372511"/>
            <a:ext cx="7686626" cy="3087126"/>
            <a:chOff x="764744" y="2402238"/>
            <a:chExt cx="7686626" cy="3087126"/>
          </a:xfrm>
        </p:grpSpPr>
        <p:grpSp>
          <p:nvGrpSpPr>
            <p:cNvPr id="6" name="グループ化 5"/>
            <p:cNvGrpSpPr/>
            <p:nvPr/>
          </p:nvGrpSpPr>
          <p:grpSpPr>
            <a:xfrm>
              <a:off x="790621" y="2402238"/>
              <a:ext cx="7660749" cy="3087126"/>
              <a:chOff x="544312" y="5877576"/>
              <a:chExt cx="3169749" cy="1220532"/>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4312" y="5877576"/>
                <a:ext cx="3159042" cy="952816"/>
              </a:xfrm>
              <a:prstGeom prst="rect">
                <a:avLst/>
              </a:prstGeom>
              <a:ln w="12700">
                <a:solidFill>
                  <a:schemeClr val="tx1"/>
                </a:solidFill>
              </a:ln>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3509" t="86144" r="3600" b="3698"/>
              <a:stretch/>
            </p:blipFill>
            <p:spPr>
              <a:xfrm>
                <a:off x="555022" y="6830392"/>
                <a:ext cx="3159039" cy="267716"/>
              </a:xfrm>
              <a:prstGeom prst="rect">
                <a:avLst/>
              </a:prstGeom>
              <a:ln w="12700">
                <a:solidFill>
                  <a:schemeClr val="tx1"/>
                </a:solidFill>
              </a:ln>
            </p:spPr>
          </p:pic>
        </p:grpSp>
        <p:grpSp>
          <p:nvGrpSpPr>
            <p:cNvPr id="10" name="Group 100"/>
            <p:cNvGrpSpPr>
              <a:grpSpLocks/>
            </p:cNvGrpSpPr>
            <p:nvPr/>
          </p:nvGrpSpPr>
          <p:grpSpPr bwMode="auto">
            <a:xfrm>
              <a:off x="764744" y="4578192"/>
              <a:ext cx="7686626" cy="468059"/>
              <a:chOff x="1306" y="2160"/>
              <a:chExt cx="2268" cy="454"/>
            </a:xfrm>
          </p:grpSpPr>
          <p:sp>
            <p:nvSpPr>
              <p:cNvPr id="11" name="Freeform 101"/>
              <p:cNvSpPr>
                <a:spLocks/>
              </p:cNvSpPr>
              <p:nvPr/>
            </p:nvSpPr>
            <p:spPr bwMode="auto">
              <a:xfrm>
                <a:off x="1306" y="2160"/>
                <a:ext cx="2268" cy="453"/>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13" name="Freeform 102"/>
              <p:cNvSpPr>
                <a:spLocks/>
              </p:cNvSpPr>
              <p:nvPr/>
            </p:nvSpPr>
            <p:spPr bwMode="auto">
              <a:xfrm>
                <a:off x="1306" y="2160"/>
                <a:ext cx="2268" cy="227"/>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14" name="Freeform 103"/>
              <p:cNvSpPr>
                <a:spLocks/>
              </p:cNvSpPr>
              <p:nvPr/>
            </p:nvSpPr>
            <p:spPr bwMode="auto">
              <a:xfrm>
                <a:off x="1306" y="2387"/>
                <a:ext cx="2268" cy="227"/>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grpSp>
      <p:sp>
        <p:nvSpPr>
          <p:cNvPr id="18" name="テキスト ボックス 17"/>
          <p:cNvSpPr txBox="1"/>
          <p:nvPr/>
        </p:nvSpPr>
        <p:spPr>
          <a:xfrm>
            <a:off x="425533" y="1045868"/>
            <a:ext cx="6832320"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確認画面が表示されるので、「登録する」をクリックしてください。</a:t>
            </a:r>
          </a:p>
          <a:p>
            <a:pPr>
              <a:spcBef>
                <a:spcPts val="600"/>
              </a:spcBef>
            </a:pPr>
            <a:r>
              <a:rPr lang="en-US" altLang="ja-JP" sz="2000" spc="100" dirty="0">
                <a:ea typeface="Meiryo UI" panose="020B0604030504040204" pitchFamily="50" charset="-128"/>
                <a:cs typeface="Meiryo UI" panose="020B0604030504040204" pitchFamily="50" charset="-128"/>
              </a:rPr>
              <a:t>※</a:t>
            </a:r>
            <a:r>
              <a:rPr lang="ja-JP" altLang="en-US" sz="2000" b="1" u="sng" spc="100" dirty="0">
                <a:ea typeface="Meiryo UI" panose="020B0604030504040204" pitchFamily="50" charset="-128"/>
                <a:cs typeface="Meiryo UI" panose="020B0604030504040204" pitchFamily="50" charset="-128"/>
              </a:rPr>
              <a:t>登録した後は回答を編集できません</a:t>
            </a:r>
            <a:r>
              <a:rPr lang="ja-JP" altLang="en-US" sz="2000" spc="100" dirty="0">
                <a:ea typeface="Meiryo UI" panose="020B0604030504040204" pitchFamily="50" charset="-128"/>
                <a:cs typeface="Meiryo UI" panose="020B0604030504040204" pitchFamily="50" charset="-128"/>
              </a:rPr>
              <a:t>。</a:t>
            </a:r>
          </a:p>
        </p:txBody>
      </p:sp>
      <p:sp>
        <p:nvSpPr>
          <p:cNvPr id="19" name="正方形/長方形 18"/>
          <p:cNvSpPr/>
          <p:nvPr/>
        </p:nvSpPr>
        <p:spPr>
          <a:xfrm>
            <a:off x="4212705" y="4926158"/>
            <a:ext cx="1618469" cy="457604"/>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20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p:txBody>
          <a:bodyPr>
            <a:normAutofit/>
          </a:bodyPr>
          <a:lstStyle/>
          <a:p>
            <a:r>
              <a:rPr lang="ja-JP" altLang="en-US" dirty="0"/>
              <a:t>アンケートの回答方法</a:t>
            </a:r>
          </a:p>
        </p:txBody>
      </p:sp>
      <p:pic>
        <p:nvPicPr>
          <p:cNvPr id="8" name="図 7"/>
          <p:cNvPicPr>
            <a:picLocks noChangeAspect="1"/>
          </p:cNvPicPr>
          <p:nvPr/>
        </p:nvPicPr>
        <p:blipFill>
          <a:blip r:embed="rId2"/>
          <a:stretch>
            <a:fillRect/>
          </a:stretch>
        </p:blipFill>
        <p:spPr>
          <a:xfrm>
            <a:off x="1234781" y="2372511"/>
            <a:ext cx="7436438" cy="2665892"/>
          </a:xfrm>
          <a:prstGeom prst="rect">
            <a:avLst/>
          </a:prstGeom>
          <a:ln w="12700">
            <a:solidFill>
              <a:schemeClr val="tx1"/>
            </a:solidFill>
          </a:ln>
        </p:spPr>
      </p:pic>
      <p:sp>
        <p:nvSpPr>
          <p:cNvPr id="10" name="テキスト ボックス 9"/>
          <p:cNvSpPr txBox="1"/>
          <p:nvPr/>
        </p:nvSpPr>
        <p:spPr>
          <a:xfrm>
            <a:off x="425533" y="1045868"/>
            <a:ext cx="6514925" cy="784830"/>
          </a:xfrm>
          <a:prstGeom prst="rect">
            <a:avLst/>
          </a:prstGeom>
          <a:noFill/>
        </p:spPr>
        <p:txBody>
          <a:bodyPr wrap="none" rtlCol="0">
            <a:spAutoFit/>
          </a:bodyPr>
          <a:lstStyle/>
          <a:p>
            <a:pPr>
              <a:spcBef>
                <a:spcPts val="600"/>
              </a:spcBef>
            </a:pPr>
            <a:r>
              <a:rPr lang="ja-JP" altLang="en-US" sz="2000" spc="100" dirty="0" smtClean="0">
                <a:ea typeface="Meiryo UI" panose="020B0604030504040204" pitchFamily="50" charset="-128"/>
                <a:cs typeface="Meiryo UI" panose="020B0604030504040204" pitchFamily="50" charset="-128"/>
              </a:rPr>
              <a:t>その後、回答</a:t>
            </a:r>
            <a:r>
              <a:rPr lang="ja-JP" altLang="en-US" sz="2000" spc="100" dirty="0">
                <a:ea typeface="Meiryo UI" panose="020B0604030504040204" pitchFamily="50" charset="-128"/>
                <a:cs typeface="Meiryo UI" panose="020B0604030504040204" pitchFamily="50" charset="-128"/>
              </a:rPr>
              <a:t>いただきたいアンケートの一覧が表示されます。</a:t>
            </a:r>
          </a:p>
          <a:p>
            <a:pPr>
              <a:spcBef>
                <a:spcPts val="600"/>
              </a:spcBef>
            </a:pPr>
            <a:r>
              <a:rPr lang="ja-JP" altLang="en-US" sz="2000" spc="100" dirty="0">
                <a:ea typeface="Meiryo UI" panose="020B0604030504040204" pitchFamily="50" charset="-128"/>
                <a:cs typeface="Meiryo UI" panose="020B0604030504040204" pitchFamily="50" charset="-128"/>
              </a:rPr>
              <a:t>「回答一覧へ」を押してください。</a:t>
            </a:r>
          </a:p>
        </p:txBody>
      </p:sp>
      <p:sp>
        <p:nvSpPr>
          <p:cNvPr id="11" name="正方形/長方形 10"/>
          <p:cNvSpPr/>
          <p:nvPr/>
        </p:nvSpPr>
        <p:spPr>
          <a:xfrm>
            <a:off x="7518036" y="4445677"/>
            <a:ext cx="936416"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6299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6692" r="5866" b="30823"/>
          <a:stretch/>
        </p:blipFill>
        <p:spPr>
          <a:xfrm>
            <a:off x="1270410" y="2372511"/>
            <a:ext cx="7468856" cy="4043903"/>
          </a:xfrm>
          <a:prstGeom prst="rect">
            <a:avLst/>
          </a:prstGeom>
          <a:ln w="12700">
            <a:solidFill>
              <a:schemeClr val="tx1"/>
            </a:solidFill>
          </a:ln>
        </p:spPr>
      </p:pic>
      <p:sp>
        <p:nvSpPr>
          <p:cNvPr id="10" name="タイトル 1"/>
          <p:cNvSpPr>
            <a:spLocks noGrp="1"/>
          </p:cNvSpPr>
          <p:nvPr>
            <p:ph type="title"/>
          </p:nvPr>
        </p:nvSpPr>
        <p:spPr/>
        <p:txBody>
          <a:bodyPr>
            <a:normAutofit/>
          </a:bodyPr>
          <a:lstStyle/>
          <a:p>
            <a:r>
              <a:rPr lang="ja-JP" altLang="en-US" dirty="0"/>
              <a:t>アンケートの回答方法</a:t>
            </a:r>
          </a:p>
        </p:txBody>
      </p:sp>
      <p:cxnSp>
        <p:nvCxnSpPr>
          <p:cNvPr id="13" name="直線矢印コネクタ 12"/>
          <p:cNvCxnSpPr/>
          <p:nvPr/>
        </p:nvCxnSpPr>
        <p:spPr>
          <a:xfrm flipH="1">
            <a:off x="7308744" y="5461697"/>
            <a:ext cx="317715" cy="0"/>
          </a:xfrm>
          <a:prstGeom prst="straightConnector1">
            <a:avLst/>
          </a:prstGeom>
          <a:ln w="28575">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775131" y="5271799"/>
            <a:ext cx="3533613" cy="400110"/>
          </a:xfrm>
          <a:prstGeom prst="rect">
            <a:avLst/>
          </a:prstGeom>
          <a:noFill/>
        </p:spPr>
        <p:txBody>
          <a:bodyPr wrap="square" rtlCol="0">
            <a:spAutoFit/>
          </a:bodyPr>
          <a:lstStyle/>
          <a:p>
            <a:pPr algn="r"/>
            <a:r>
              <a:rPr lang="ja-JP" altLang="en-US" sz="20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部署ごとにまとめて回答できます</a:t>
            </a:r>
          </a:p>
        </p:txBody>
      </p:sp>
      <p:sp>
        <p:nvSpPr>
          <p:cNvPr id="16" name="テキスト ボックス 15"/>
          <p:cNvSpPr txBox="1"/>
          <p:nvPr/>
        </p:nvSpPr>
        <p:spPr>
          <a:xfrm>
            <a:off x="3666708" y="5686042"/>
            <a:ext cx="3533613" cy="707886"/>
          </a:xfrm>
          <a:prstGeom prst="rect">
            <a:avLst/>
          </a:prstGeom>
          <a:noFill/>
        </p:spPr>
        <p:txBody>
          <a:bodyPr wrap="square" rtlCol="0">
            <a:spAutoFit/>
          </a:bodyPr>
          <a:lstStyle/>
          <a:p>
            <a:pPr algn="r"/>
            <a:r>
              <a:rPr lang="ja-JP" altLang="en-US" sz="20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回答する対象者を選んで</a:t>
            </a:r>
            <a:endParaRPr lang="en-US" altLang="ja-JP" sz="2000" dirty="0">
              <a:solidFill>
                <a:srgbClr val="FF3399"/>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20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人ずつ回答できます</a:t>
            </a:r>
          </a:p>
        </p:txBody>
      </p:sp>
      <p:sp>
        <p:nvSpPr>
          <p:cNvPr id="18" name="テキスト ボックス 17"/>
          <p:cNvSpPr txBox="1"/>
          <p:nvPr/>
        </p:nvSpPr>
        <p:spPr>
          <a:xfrm>
            <a:off x="425533" y="1045868"/>
            <a:ext cx="8028160"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対象者の一覧が表示されます。「回答する」をクリックし、回答してください。</a:t>
            </a:r>
          </a:p>
          <a:p>
            <a:pPr>
              <a:spcBef>
                <a:spcPts val="600"/>
              </a:spcBef>
            </a:pPr>
            <a:r>
              <a:rPr lang="ja-JP" altLang="en-US" sz="2000" spc="100" dirty="0" smtClean="0">
                <a:ea typeface="Meiryo UI" panose="020B0604030504040204" pitchFamily="50" charset="-128"/>
                <a:cs typeface="Meiryo UI" panose="020B0604030504040204" pitchFamily="50" charset="-128"/>
              </a:rPr>
              <a:t>回答期</a:t>
            </a:r>
            <a:r>
              <a:rPr lang="ja-JP" altLang="en-US" sz="2000" spc="100" dirty="0">
                <a:ea typeface="Meiryo UI" panose="020B0604030504040204" pitchFamily="50" charset="-128"/>
                <a:cs typeface="Meiryo UI" panose="020B0604030504040204" pitchFamily="50" charset="-128"/>
              </a:rPr>
              <a:t>間中であれば、回答済の結果も編集可能です。</a:t>
            </a:r>
          </a:p>
        </p:txBody>
      </p:sp>
      <p:sp>
        <p:nvSpPr>
          <p:cNvPr id="19" name="正方形/長方形 18"/>
          <p:cNvSpPr/>
          <p:nvPr/>
        </p:nvSpPr>
        <p:spPr>
          <a:xfrm>
            <a:off x="7603973" y="5271799"/>
            <a:ext cx="827993"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603973" y="5695431"/>
            <a:ext cx="827993" cy="698497"/>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H="1">
            <a:off x="7308744" y="6023828"/>
            <a:ext cx="317715" cy="0"/>
          </a:xfrm>
          <a:prstGeom prst="straightConnector1">
            <a:avLst/>
          </a:prstGeom>
          <a:ln w="28575">
            <a:solidFill>
              <a:srgbClr val="FF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902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a:spLocks noGrp="1"/>
          </p:cNvSpPr>
          <p:nvPr>
            <p:ph type="title"/>
          </p:nvPr>
        </p:nvSpPr>
        <p:spPr/>
        <p:txBody>
          <a:bodyPr>
            <a:normAutofit/>
          </a:bodyPr>
          <a:lstStyle/>
          <a:p>
            <a:r>
              <a:rPr lang="ja-JP" altLang="en-US" dirty="0"/>
              <a:t>アンケートの回答方法</a:t>
            </a:r>
          </a:p>
        </p:txBody>
      </p:sp>
      <p:grpSp>
        <p:nvGrpSpPr>
          <p:cNvPr id="3" name="グループ化 2"/>
          <p:cNvGrpSpPr/>
          <p:nvPr/>
        </p:nvGrpSpPr>
        <p:grpSpPr>
          <a:xfrm>
            <a:off x="915378" y="2372511"/>
            <a:ext cx="8075247" cy="4134538"/>
            <a:chOff x="534377" y="2007031"/>
            <a:chExt cx="8075247" cy="4134538"/>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14347"/>
            <a:stretch/>
          </p:blipFill>
          <p:spPr>
            <a:xfrm>
              <a:off x="534377" y="2007031"/>
              <a:ext cx="8075247" cy="4134538"/>
            </a:xfrm>
            <a:prstGeom prst="rect">
              <a:avLst/>
            </a:prstGeom>
            <a:ln w="12700">
              <a:solidFill>
                <a:schemeClr val="tx1"/>
              </a:solidFill>
            </a:ln>
          </p:spPr>
        </p:pic>
        <p:sp>
          <p:nvSpPr>
            <p:cNvPr id="2" name="テキスト ボックス 1"/>
            <p:cNvSpPr txBox="1"/>
            <p:nvPr/>
          </p:nvSpPr>
          <p:spPr>
            <a:xfrm>
              <a:off x="2588217" y="3549111"/>
              <a:ext cx="968644" cy="276999"/>
            </a:xfrm>
            <a:prstGeom prst="rect">
              <a:avLst/>
            </a:prstGeom>
            <a:solidFill>
              <a:schemeClr val="bg1"/>
            </a:solidFill>
          </p:spPr>
          <p:txBody>
            <a:bodyPr wrap="square" lIns="0" rIns="0" rtlCol="0">
              <a:spAutoFit/>
            </a:bodyPr>
            <a:lstStyle/>
            <a:p>
              <a:r>
                <a:rPr kumimoji="1" lang="ja-JP" altLang="en-US" sz="1200" b="1" dirty="0">
                  <a:latin typeface="メイリオ" panose="020B0604030504040204" pitchFamily="50" charset="-128"/>
                  <a:ea typeface="メイリオ" panose="020B0604030504040204" pitchFamily="50" charset="-128"/>
                </a:rPr>
                <a:t>鈴木 次郎さん</a:t>
              </a:r>
            </a:p>
          </p:txBody>
        </p:sp>
      </p:grpSp>
      <p:sp>
        <p:nvSpPr>
          <p:cNvPr id="8" name="テキスト ボックス 7"/>
          <p:cNvSpPr txBox="1"/>
          <p:nvPr/>
        </p:nvSpPr>
        <p:spPr>
          <a:xfrm>
            <a:off x="425533" y="1045868"/>
            <a:ext cx="7499169" cy="1169551"/>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選択した</a:t>
            </a:r>
            <a:r>
              <a:rPr lang="ja-JP" altLang="en-US" sz="2000" spc="100" dirty="0" smtClean="0">
                <a:ea typeface="Meiryo UI" panose="020B0604030504040204" pitchFamily="50" charset="-128"/>
                <a:cs typeface="Meiryo UI" panose="020B0604030504040204" pitchFamily="50" charset="-128"/>
              </a:rPr>
              <a:t>メンバー</a:t>
            </a:r>
            <a:r>
              <a:rPr lang="ja-JP" altLang="en-US" sz="2000" spc="100" dirty="0">
                <a:ea typeface="Meiryo UI" panose="020B0604030504040204" pitchFamily="50" charset="-128"/>
                <a:cs typeface="Meiryo UI" panose="020B0604030504040204" pitchFamily="50" charset="-128"/>
              </a:rPr>
              <a:t>の</a:t>
            </a:r>
            <a:r>
              <a:rPr lang="ja-JP" altLang="en-US" sz="2000" spc="100" dirty="0" smtClean="0">
                <a:ea typeface="Meiryo UI" panose="020B0604030504040204" pitchFamily="50" charset="-128"/>
                <a:cs typeface="Meiryo UI" panose="020B0604030504040204" pitchFamily="50" charset="-128"/>
              </a:rPr>
              <a:t>仕事ぶり</a:t>
            </a:r>
            <a:r>
              <a:rPr lang="ja-JP" altLang="en-US" sz="2000" spc="100" dirty="0">
                <a:ea typeface="Meiryo UI" panose="020B0604030504040204" pitchFamily="50" charset="-128"/>
                <a:cs typeface="Meiryo UI" panose="020B0604030504040204" pitchFamily="50" charset="-128"/>
              </a:rPr>
              <a:t>に関する質問にご回答ください。</a:t>
            </a:r>
          </a:p>
          <a:p>
            <a:pPr>
              <a:spcBef>
                <a:spcPts val="600"/>
              </a:spcBef>
            </a:pPr>
            <a:r>
              <a:rPr lang="en-US" altLang="ja-JP" sz="2000" b="1" u="sng" spc="100" dirty="0">
                <a:ea typeface="Meiryo UI" panose="020B0604030504040204" pitchFamily="50" charset="-128"/>
                <a:cs typeface="Meiryo UI" panose="020B0604030504040204" pitchFamily="50" charset="-128"/>
              </a:rPr>
              <a:t>1</a:t>
            </a:r>
            <a:r>
              <a:rPr lang="ja-JP" altLang="en-US" sz="2000" b="1" u="sng" spc="100" dirty="0">
                <a:ea typeface="Meiryo UI" panose="020B0604030504040204" pitchFamily="50" charset="-128"/>
                <a:cs typeface="Meiryo UI" panose="020B0604030504040204" pitchFamily="50" charset="-128"/>
              </a:rPr>
              <a:t>名あたり</a:t>
            </a:r>
            <a:r>
              <a:rPr lang="en-US" altLang="ja-JP" sz="2000" b="1" u="sng" spc="100" dirty="0">
                <a:ea typeface="Meiryo UI" panose="020B0604030504040204" pitchFamily="50" charset="-128"/>
                <a:cs typeface="Meiryo UI" panose="020B0604030504040204" pitchFamily="50" charset="-128"/>
              </a:rPr>
              <a:t>1</a:t>
            </a:r>
            <a:r>
              <a:rPr lang="ja-JP" altLang="en-US" sz="2000" b="1" u="sng" spc="100" dirty="0">
                <a:ea typeface="Meiryo UI" panose="020B0604030504040204" pitchFamily="50" charset="-128"/>
                <a:cs typeface="Meiryo UI" panose="020B0604030504040204" pitchFamily="50" charset="-128"/>
              </a:rPr>
              <a:t>問のみ</a:t>
            </a:r>
            <a:r>
              <a:rPr lang="ja-JP" altLang="en-US" sz="2000" spc="100" dirty="0">
                <a:ea typeface="Meiryo UI" panose="020B0604030504040204" pitchFamily="50" charset="-128"/>
                <a:cs typeface="Meiryo UI" panose="020B0604030504040204" pitchFamily="50" charset="-128"/>
              </a:rPr>
              <a:t>のアンケートです</a:t>
            </a:r>
            <a:r>
              <a:rPr lang="ja-JP" altLang="en-US" sz="2000" spc="100" dirty="0" smtClean="0">
                <a:ea typeface="Meiryo UI" panose="020B0604030504040204" pitchFamily="50" charset="-128"/>
                <a:cs typeface="Meiryo UI" panose="020B0604030504040204" pitchFamily="50" charset="-128"/>
              </a:rPr>
              <a:t>。</a:t>
            </a:r>
            <a:endParaRPr lang="en-US" altLang="ja-JP" sz="2000" spc="100" dirty="0" smtClean="0">
              <a:ea typeface="Meiryo UI" panose="020B0604030504040204" pitchFamily="50" charset="-128"/>
              <a:cs typeface="Meiryo UI" panose="020B0604030504040204" pitchFamily="50" charset="-128"/>
            </a:endParaRPr>
          </a:p>
          <a:p>
            <a:pPr>
              <a:spcBef>
                <a:spcPts val="600"/>
              </a:spcBef>
            </a:pPr>
            <a:r>
              <a:rPr lang="ja-JP" altLang="en-US" sz="2000" spc="100" dirty="0">
                <a:ea typeface="Meiryo UI" panose="020B0604030504040204" pitchFamily="50" charset="-128"/>
                <a:cs typeface="Meiryo UI" panose="020B0604030504040204" pitchFamily="50" charset="-128"/>
              </a:rPr>
              <a:t>複</a:t>
            </a:r>
            <a:r>
              <a:rPr lang="ja-JP" altLang="en-US" sz="2000" spc="100" dirty="0" smtClean="0">
                <a:ea typeface="Meiryo UI" panose="020B0604030504040204" pitchFamily="50" charset="-128"/>
                <a:cs typeface="Meiryo UI" panose="020B0604030504040204" pitchFamily="50" charset="-128"/>
              </a:rPr>
              <a:t>数名メンバーがいる場合は、連続して回答画面が表示されます。</a:t>
            </a:r>
            <a:endParaRPr lang="ja-JP" altLang="en-US" sz="2000" spc="100" dirty="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7745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1251678"/>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導入の背景</a:t>
            </a:r>
            <a:endParaRPr kumimoji="1" lang="en-US" altLang="ja-JP" sz="3200" b="1" spc="160" dirty="0" smtClean="0"/>
          </a:p>
          <a:p>
            <a:pPr marL="809625" indent="-630238">
              <a:lnSpc>
                <a:spcPct val="150000"/>
              </a:lnSpc>
              <a:buClr>
                <a:srgbClr val="0070C0"/>
              </a:buClr>
              <a:buFont typeface="+mj-lt"/>
              <a:buAutoNum type="arabicPeriod"/>
            </a:pPr>
            <a:r>
              <a:rPr lang="en-US" altLang="ja-JP" sz="3200" b="1" spc="160" dirty="0" smtClean="0"/>
              <a:t>INSIDES</a:t>
            </a:r>
            <a:r>
              <a:rPr lang="ja-JP" altLang="en-US" sz="3200" b="1" spc="160" dirty="0"/>
              <a:t>活用</a:t>
            </a:r>
            <a:r>
              <a:rPr lang="ja-JP" altLang="en-US" sz="3200" b="1" spc="160" dirty="0" smtClean="0"/>
              <a:t>の</a:t>
            </a:r>
            <a:r>
              <a:rPr lang="ja-JP" altLang="en-US" sz="3200" b="1" spc="160" dirty="0"/>
              <a:t>メリット</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smtClean="0"/>
              <a:t>は</a:t>
            </a:r>
            <a:r>
              <a:rPr lang="ja-JP" altLang="en-US" sz="3200" b="1" spc="160" dirty="0"/>
              <a:t>じ</a:t>
            </a:r>
            <a:r>
              <a:rPr lang="ja-JP" altLang="en-US" sz="3200" b="1" spc="160" dirty="0" smtClean="0"/>
              <a:t>めにご協力いただく、</a:t>
            </a:r>
            <a:r>
              <a:rPr lang="en-US" altLang="ja-JP" sz="3200" b="1" spc="160" dirty="0" smtClean="0"/>
              <a:t>1</a:t>
            </a:r>
            <a:r>
              <a:rPr lang="ja-JP" altLang="en-US" sz="3200" b="1" spc="160" dirty="0" err="1" smtClean="0"/>
              <a:t>つの</a:t>
            </a:r>
            <a:r>
              <a:rPr lang="ja-JP" altLang="en-US" sz="3200" b="1" spc="160" dirty="0" smtClean="0"/>
              <a:t>こと</a:t>
            </a:r>
            <a:r>
              <a:rPr lang="en-US" altLang="ja-JP" sz="3200" b="1" spc="160" dirty="0" smtClean="0"/>
              <a:t/>
            </a:r>
            <a:br>
              <a:rPr lang="en-US" altLang="ja-JP" sz="3200" b="1" spc="160" dirty="0" smtClean="0"/>
            </a:br>
            <a:r>
              <a:rPr lang="ja-JP" altLang="en-US" sz="3200" b="1" spc="160" dirty="0" smtClean="0"/>
              <a:t>～アンケート回答</a:t>
            </a:r>
            <a:r>
              <a:rPr lang="ja-JP" altLang="en-US" sz="3200" b="1" spc="160" dirty="0"/>
              <a:t>～</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使い方</a:t>
            </a:r>
            <a:r>
              <a:rPr lang="ja-JP" altLang="en-US" sz="3200" b="1" spc="160" dirty="0" smtClean="0"/>
              <a:t>の</a:t>
            </a:r>
            <a:r>
              <a:rPr lang="ja-JP" altLang="en-US" sz="3200" b="1" spc="160" dirty="0"/>
              <a:t>キホン</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充実</a:t>
            </a:r>
            <a:r>
              <a:rPr lang="ja-JP" altLang="en-US" sz="3200" b="1" spc="160" dirty="0" smtClean="0"/>
              <a:t>のマネジメント伴走機能</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a:t>
            </a:fld>
            <a:endParaRPr kumimoji="1" lang="ja-JP" altLang="en-US"/>
          </a:p>
        </p:txBody>
      </p:sp>
      <p:sp>
        <p:nvSpPr>
          <p:cNvPr id="8" name="正方形/長方形 7"/>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5</a:t>
            </a:r>
            <a:r>
              <a:rPr lang="ja-JP" altLang="en-US" dirty="0" err="1" smtClean="0">
                <a:solidFill>
                  <a:schemeClr val="tx1"/>
                </a:solidFill>
                <a:latin typeface="Meiryo UI" panose="020B0604030504040204" pitchFamily="50" charset="-128"/>
                <a:ea typeface="Meiryo UI" panose="020B0604030504040204" pitchFamily="50" charset="-128"/>
              </a:rPr>
              <a:t>を削</a:t>
            </a:r>
            <a:r>
              <a:rPr lang="ja-JP" altLang="en-US" dirty="0" smtClean="0">
                <a:solidFill>
                  <a:schemeClr val="tx1"/>
                </a:solidFill>
                <a:latin typeface="Meiryo UI" panose="020B0604030504040204" pitchFamily="50" charset="-128"/>
                <a:ea typeface="Meiryo UI" panose="020B0604030504040204" pitchFamily="50" charset="-128"/>
              </a:rPr>
              <a:t>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315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p:txBody>
          <a:bodyPr>
            <a:normAutofit/>
          </a:bodyPr>
          <a:lstStyle/>
          <a:p>
            <a:r>
              <a:rPr lang="ja-JP" altLang="en-US" dirty="0"/>
              <a:t>アンケートの回答方法</a:t>
            </a:r>
          </a:p>
        </p:txBody>
      </p:sp>
      <p:grpSp>
        <p:nvGrpSpPr>
          <p:cNvPr id="5" name="グループ化 4"/>
          <p:cNvGrpSpPr/>
          <p:nvPr/>
        </p:nvGrpSpPr>
        <p:grpSpPr>
          <a:xfrm>
            <a:off x="650993" y="2372511"/>
            <a:ext cx="8462676" cy="3033788"/>
            <a:chOff x="853781" y="2679854"/>
            <a:chExt cx="7436438" cy="2665892"/>
          </a:xfrm>
        </p:grpSpPr>
        <p:pic>
          <p:nvPicPr>
            <p:cNvPr id="9" name="図 8"/>
            <p:cNvPicPr>
              <a:picLocks noChangeAspect="1"/>
            </p:cNvPicPr>
            <p:nvPr/>
          </p:nvPicPr>
          <p:blipFill>
            <a:blip r:embed="rId2"/>
            <a:stretch>
              <a:fillRect/>
            </a:stretch>
          </p:blipFill>
          <p:spPr>
            <a:xfrm>
              <a:off x="853781" y="2679854"/>
              <a:ext cx="7436438" cy="2665892"/>
            </a:xfrm>
            <a:prstGeom prst="rect">
              <a:avLst/>
            </a:prstGeom>
            <a:ln w="12700">
              <a:solidFill>
                <a:schemeClr val="tx1"/>
              </a:solidFill>
            </a:ln>
          </p:spPr>
        </p:pic>
        <p:pic>
          <p:nvPicPr>
            <p:cNvPr id="4" name="図 3"/>
            <p:cNvPicPr>
              <a:picLocks noChangeAspect="1"/>
            </p:cNvPicPr>
            <p:nvPr/>
          </p:nvPicPr>
          <p:blipFill rotWithShape="1">
            <a:blip r:embed="rId3"/>
            <a:srcRect b="52274"/>
            <a:stretch/>
          </p:blipFill>
          <p:spPr>
            <a:xfrm>
              <a:off x="1558065" y="4775804"/>
              <a:ext cx="999156" cy="424167"/>
            </a:xfrm>
            <a:prstGeom prst="rect">
              <a:avLst/>
            </a:prstGeom>
          </p:spPr>
        </p:pic>
      </p:grpSp>
      <p:sp>
        <p:nvSpPr>
          <p:cNvPr id="10" name="テキスト ボックス 9"/>
          <p:cNvSpPr txBox="1"/>
          <p:nvPr/>
        </p:nvSpPr>
        <p:spPr>
          <a:xfrm>
            <a:off x="425533" y="1045868"/>
            <a:ext cx="8132354"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マイページで、</a:t>
            </a:r>
            <a:r>
              <a:rPr lang="ja-JP" altLang="en-US" sz="2000" b="1" u="sng" spc="100" dirty="0">
                <a:ea typeface="Meiryo UI" panose="020B0604030504040204" pitchFamily="50" charset="-128"/>
                <a:cs typeface="Meiryo UI" panose="020B0604030504040204" pitchFamily="50" charset="-128"/>
              </a:rPr>
              <a:t>すべてのアンケートが「回答完了」</a:t>
            </a:r>
            <a:r>
              <a:rPr lang="ja-JP" altLang="en-US" sz="2000" spc="100" dirty="0">
                <a:ea typeface="Meiryo UI" panose="020B0604030504040204" pitchFamily="50" charset="-128"/>
                <a:cs typeface="Meiryo UI" panose="020B0604030504040204" pitchFamily="50" charset="-128"/>
              </a:rPr>
              <a:t>となれば回答は完了です。</a:t>
            </a:r>
          </a:p>
          <a:p>
            <a:pPr>
              <a:spcBef>
                <a:spcPts val="600"/>
              </a:spcBef>
            </a:pPr>
            <a:r>
              <a:rPr lang="ja-JP" altLang="en-US" sz="2000" spc="100" dirty="0">
                <a:ea typeface="Meiryo UI" panose="020B0604030504040204" pitchFamily="50" charset="-128"/>
                <a:cs typeface="Meiryo UI" panose="020B0604030504040204" pitchFamily="50" charset="-128"/>
              </a:rPr>
              <a:t>ご協力ありがとうございました。</a:t>
            </a:r>
          </a:p>
        </p:txBody>
      </p:sp>
      <p:sp>
        <p:nvSpPr>
          <p:cNvPr id="12" name="正方形/長方形 11"/>
          <p:cNvSpPr/>
          <p:nvPr/>
        </p:nvSpPr>
        <p:spPr>
          <a:xfrm>
            <a:off x="1422489" y="4766631"/>
            <a:ext cx="1137041" cy="482703"/>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3106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4549514"/>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導入の背景</a:t>
            </a:r>
            <a:endParaRPr kumimoji="1" lang="en-US" altLang="ja-JP" sz="3200" b="1" spc="160" dirty="0" smtClean="0"/>
          </a:p>
          <a:p>
            <a:pPr marL="809625" indent="-630238">
              <a:lnSpc>
                <a:spcPct val="150000"/>
              </a:lnSpc>
              <a:buClr>
                <a:srgbClr val="0070C0"/>
              </a:buClr>
              <a:buFont typeface="+mj-lt"/>
              <a:buAutoNum type="arabicPeriod"/>
            </a:pPr>
            <a:r>
              <a:rPr lang="en-US" altLang="ja-JP" sz="3200" b="1" spc="160" dirty="0" smtClean="0"/>
              <a:t>INSIDES</a:t>
            </a:r>
            <a:r>
              <a:rPr lang="ja-JP" altLang="en-US" sz="3200" b="1" spc="160" dirty="0"/>
              <a:t>活用</a:t>
            </a:r>
            <a:r>
              <a:rPr lang="ja-JP" altLang="en-US" sz="3200" b="1" spc="160" dirty="0" smtClean="0"/>
              <a:t>の</a:t>
            </a:r>
            <a:r>
              <a:rPr lang="ja-JP" altLang="en-US" sz="3200" b="1" spc="160" dirty="0"/>
              <a:t>メリット</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smtClean="0"/>
              <a:t>は</a:t>
            </a:r>
            <a:r>
              <a:rPr lang="ja-JP" altLang="en-US" sz="3200" b="1" spc="160" dirty="0"/>
              <a:t>じ</a:t>
            </a:r>
            <a:r>
              <a:rPr lang="ja-JP" altLang="en-US" sz="3200" b="1" spc="160" dirty="0" smtClean="0"/>
              <a:t>めにご協力いただく、</a:t>
            </a:r>
            <a:r>
              <a:rPr lang="en-US" altLang="ja-JP" sz="3200" b="1" spc="160" dirty="0" smtClean="0"/>
              <a:t>1</a:t>
            </a:r>
            <a:r>
              <a:rPr lang="ja-JP" altLang="en-US" sz="3200" b="1" spc="160" dirty="0" err="1" smtClean="0"/>
              <a:t>つの</a:t>
            </a:r>
            <a:r>
              <a:rPr lang="ja-JP" altLang="en-US" sz="3200" b="1" spc="160" dirty="0" smtClean="0"/>
              <a:t>こと</a:t>
            </a:r>
            <a:r>
              <a:rPr lang="en-US" altLang="ja-JP" sz="3200" b="1" spc="160" dirty="0" smtClean="0"/>
              <a:t/>
            </a:r>
            <a:br>
              <a:rPr lang="en-US" altLang="ja-JP" sz="3200" b="1" spc="160" dirty="0" smtClean="0"/>
            </a:br>
            <a:r>
              <a:rPr lang="ja-JP" altLang="en-US" sz="3200" b="1" spc="160" dirty="0" smtClean="0"/>
              <a:t>～アンケート回答</a:t>
            </a:r>
            <a:r>
              <a:rPr lang="ja-JP" altLang="en-US" sz="3200" b="1" spc="160" dirty="0"/>
              <a:t>～</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使い方</a:t>
            </a:r>
            <a:r>
              <a:rPr lang="ja-JP" altLang="en-US" sz="3200" b="1" spc="160" dirty="0" smtClean="0"/>
              <a:t>の</a:t>
            </a:r>
            <a:r>
              <a:rPr lang="ja-JP" altLang="en-US" sz="3200" b="1" spc="160" dirty="0"/>
              <a:t>キホン</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充実</a:t>
            </a:r>
            <a:r>
              <a:rPr lang="ja-JP" altLang="en-US" sz="3200" b="1" spc="160" dirty="0" smtClean="0"/>
              <a:t>のマネジメント伴走機能</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20</a:t>
            </a:fld>
            <a:endParaRPr kumimoji="1" lang="ja-JP" altLang="en-US"/>
          </a:p>
        </p:txBody>
      </p:sp>
      <p:sp>
        <p:nvSpPr>
          <p:cNvPr id="7" name="正方形/長方形 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1871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結果レポートの閲覧方法</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21</a:t>
            </a:fld>
            <a:endParaRPr kumimoji="1" lang="ja-JP" altLang="en-US"/>
          </a:p>
        </p:txBody>
      </p:sp>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3603819372"/>
              </p:ext>
            </p:extLst>
          </p:nvPr>
        </p:nvGraphicFramePr>
        <p:xfrm>
          <a:off x="4242218" y="1099201"/>
          <a:ext cx="5241234" cy="4700273"/>
        </p:xfrm>
        <a:graphic>
          <a:graphicData uri="http://schemas.openxmlformats.org/drawingml/2006/table">
            <a:tbl>
              <a:tblPr firstRow="1" bandRow="1">
                <a:tableStyleId>{5C22544A-7EE6-4342-B048-85BDC9FD1C3A}</a:tableStyleId>
              </a:tblPr>
              <a:tblGrid>
                <a:gridCol w="832790">
                  <a:extLst>
                    <a:ext uri="{9D8B030D-6E8A-4147-A177-3AD203B41FA5}">
                      <a16:colId xmlns:a16="http://schemas.microsoft.com/office/drawing/2014/main" val="20000"/>
                    </a:ext>
                  </a:extLst>
                </a:gridCol>
                <a:gridCol w="4408444">
                  <a:extLst>
                    <a:ext uri="{9D8B030D-6E8A-4147-A177-3AD203B41FA5}">
                      <a16:colId xmlns:a16="http://schemas.microsoft.com/office/drawing/2014/main" val="20001"/>
                    </a:ext>
                  </a:extLst>
                </a:gridCol>
              </a:tblGrid>
              <a:tr h="349253">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送信元：</a:t>
                      </a:r>
                      <a:endParaRPr kumimoji="1" lang="en-US" altLang="ja-JP" sz="1100" b="0" dirty="0" smtClean="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事務局 </a:t>
                      </a:r>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no-reply@recruit-insides.net</a:t>
                      </a:r>
                    </a:p>
                    <a:p>
                      <a:endParaRPr kumimoji="1" lang="ja-JP" altLang="en-US" sz="1100" b="0" dirty="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49253">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表題：</a:t>
                      </a:r>
                      <a:endParaRPr kumimoji="1" lang="en-US" altLang="ja-JP" sz="1100" b="0" dirty="0" smtClean="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solidFill>
                      <a:schemeClr val="bg1"/>
                    </a:solidFill>
                  </a:tcPr>
                </a:tc>
                <a:tc>
                  <a:txBody>
                    <a:bodyPr/>
                    <a:lstStyle/>
                    <a:p>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ご確認ください</a:t>
                      </a:r>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メンバーのコンディションに関するアンケート結果</a:t>
                      </a:r>
                      <a:endParaRPr kumimoji="1" lang="ja-JP" altLang="en-US" sz="1100" b="0" dirty="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924300">
                <a:tc>
                  <a:txBody>
                    <a:bodyPr/>
                    <a:lstStyle/>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本文：</a:t>
                      </a:r>
                      <a:endParaRPr kumimoji="1" lang="ja-JP" altLang="en-US" sz="1100" dirty="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○○○○さん</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先日ご回答いただいた</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「メンバーのコンディションに関するアンケート（</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）」の</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結果を返却いたします。</a:t>
                      </a:r>
                    </a:p>
                    <a:p>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活躍しているメンバーのコンディションが、実は悪かった</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ということはないか？</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早急にケアしたほうがいいメンバーはいないか？</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関わり方に困っているあのメンバーに、どう接すればいいのか？</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などがわかります。</a:t>
                      </a:r>
                    </a:p>
                    <a:p>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日々のマネジメントを一歩進める参考に、まずは結果をご覧ください。</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 </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https://recruit-insides.net</a:t>
                      </a:r>
                    </a:p>
                    <a:p>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 </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 </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メンバーが回答を完了していない場合、結果は表示されません。</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148225" y="2143328"/>
            <a:ext cx="4011034" cy="1323439"/>
          </a:xfrm>
          <a:prstGeom prst="rect">
            <a:avLst/>
          </a:prstGeom>
          <a:noFill/>
        </p:spPr>
        <p:txBody>
          <a:bodyPr wrap="none" rtlCol="0">
            <a:spAutoFit/>
          </a:bodyPr>
          <a:lstStyle/>
          <a:p>
            <a:r>
              <a:rPr lang="ja-JP" altLang="en-US" sz="2000" spc="100" dirty="0" smtClean="0">
                <a:latin typeface="+mj-lt"/>
                <a:ea typeface="Meiryo UI" panose="020B0604030504040204" pitchFamily="50" charset="-128"/>
                <a:cs typeface="Meiryo UI" panose="020B0604030504040204" pitchFamily="50" charset="-128"/>
              </a:rPr>
              <a:t>「</a:t>
            </a:r>
            <a:r>
              <a:rPr lang="en-US" altLang="ja-JP" sz="2000" b="1" spc="100" dirty="0" smtClean="0">
                <a:latin typeface="+mj-lt"/>
                <a:ea typeface="Meiryo UI" panose="020B0604030504040204" pitchFamily="50" charset="-128"/>
                <a:cs typeface="Meiryo UI" panose="020B0604030504040204" pitchFamily="50" charset="-128"/>
              </a:rPr>
              <a:t>INSIDES</a:t>
            </a:r>
            <a:r>
              <a:rPr lang="ja-JP" altLang="en-US" sz="2000" b="1" spc="100" dirty="0" smtClean="0">
                <a:latin typeface="+mj-lt"/>
                <a:ea typeface="Meiryo UI" panose="020B0604030504040204" pitchFamily="50" charset="-128"/>
                <a:cs typeface="Meiryo UI" panose="020B0604030504040204" pitchFamily="50" charset="-128"/>
              </a:rPr>
              <a:t>事務局</a:t>
            </a:r>
            <a:r>
              <a:rPr lang="ja-JP" altLang="en-US" sz="2000" spc="100" dirty="0" smtClean="0">
                <a:latin typeface="+mj-lt"/>
                <a:ea typeface="Meiryo UI" panose="020B0604030504040204" pitchFamily="50" charset="-128"/>
                <a:cs typeface="Meiryo UI" panose="020B0604030504040204" pitchFamily="50" charset="-128"/>
              </a:rPr>
              <a:t>」から</a:t>
            </a:r>
            <a:endParaRPr lang="en-US" altLang="ja-JP" sz="2000" spc="100" dirty="0" smtClean="0">
              <a:latin typeface="+mj-lt"/>
              <a:ea typeface="Meiryo UI" panose="020B0604030504040204" pitchFamily="50" charset="-128"/>
              <a:cs typeface="Meiryo UI" panose="020B0604030504040204" pitchFamily="50" charset="-128"/>
            </a:endParaRPr>
          </a:p>
          <a:p>
            <a:r>
              <a:rPr lang="ja-JP" altLang="en-US" sz="2000" spc="100" dirty="0" smtClean="0">
                <a:latin typeface="+mj-lt"/>
                <a:ea typeface="Meiryo UI" panose="020B0604030504040204" pitchFamily="50" charset="-128"/>
                <a:cs typeface="Meiryo UI" panose="020B0604030504040204" pitchFamily="50" charset="-128"/>
              </a:rPr>
              <a:t>右記のようなメールが配信されます。</a:t>
            </a:r>
            <a:endParaRPr lang="en-US" altLang="ja-JP" sz="2000" spc="100" dirty="0" smtClean="0">
              <a:latin typeface="+mj-lt"/>
              <a:ea typeface="Meiryo UI" panose="020B0604030504040204" pitchFamily="50" charset="-128"/>
              <a:cs typeface="Meiryo UI" panose="020B0604030504040204" pitchFamily="50" charset="-128"/>
            </a:endParaRPr>
          </a:p>
          <a:p>
            <a:r>
              <a:rPr lang="en-US" altLang="ja-JP" sz="2000" spc="100" dirty="0" smtClean="0">
                <a:latin typeface="+mj-lt"/>
                <a:ea typeface="Meiryo UI" panose="020B0604030504040204" pitchFamily="50" charset="-128"/>
                <a:cs typeface="Meiryo UI" panose="020B0604030504040204" pitchFamily="50" charset="-128"/>
              </a:rPr>
              <a:t/>
            </a:r>
            <a:br>
              <a:rPr lang="en-US" altLang="ja-JP" sz="2000" spc="100" dirty="0" smtClean="0">
                <a:latin typeface="+mj-lt"/>
                <a:ea typeface="Meiryo UI" panose="020B0604030504040204" pitchFamily="50" charset="-128"/>
                <a:cs typeface="Meiryo UI" panose="020B0604030504040204" pitchFamily="50" charset="-128"/>
              </a:rPr>
            </a:br>
            <a:endParaRPr lang="en-US" altLang="ja-JP" sz="2000" u="sng" spc="100" dirty="0" smtClean="0">
              <a:latin typeface="+mj-lt"/>
              <a:ea typeface="Meiryo UI" panose="020B0604030504040204" pitchFamily="50" charset="-128"/>
              <a:cs typeface="Meiryo UI" panose="020B0604030504040204" pitchFamily="50" charset="-128"/>
            </a:endParaRPr>
          </a:p>
        </p:txBody>
      </p:sp>
      <p:sp>
        <p:nvSpPr>
          <p:cNvPr id="11" name="正方形/長方形 10"/>
          <p:cNvSpPr/>
          <p:nvPr/>
        </p:nvSpPr>
        <p:spPr>
          <a:xfrm>
            <a:off x="5119141" y="4181669"/>
            <a:ext cx="3740046" cy="1184810"/>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3254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結果レポートの閲覧方法</a:t>
            </a:r>
            <a:endParaRPr kumimoji="1" lang="ja-JP" altLang="en-US" dirty="0"/>
          </a:p>
        </p:txBody>
      </p:sp>
      <p:pic>
        <p:nvPicPr>
          <p:cNvPr id="4" name="図 3"/>
          <p:cNvPicPr>
            <a:picLocks noChangeAspect="1"/>
          </p:cNvPicPr>
          <p:nvPr/>
        </p:nvPicPr>
        <p:blipFill>
          <a:blip r:embed="rId2"/>
          <a:stretch>
            <a:fillRect/>
          </a:stretch>
        </p:blipFill>
        <p:spPr>
          <a:xfrm>
            <a:off x="1190626" y="1972184"/>
            <a:ext cx="7278818" cy="4432392"/>
          </a:xfrm>
          <a:prstGeom prst="rect">
            <a:avLst/>
          </a:prstGeom>
          <a:ln w="12700">
            <a:solidFill>
              <a:schemeClr val="tx1"/>
            </a:solidFill>
          </a:ln>
        </p:spPr>
      </p:pic>
      <p:sp>
        <p:nvSpPr>
          <p:cNvPr id="7" name="テキスト ボックス 6"/>
          <p:cNvSpPr txBox="1"/>
          <p:nvPr/>
        </p:nvSpPr>
        <p:spPr>
          <a:xfrm>
            <a:off x="425533" y="1045868"/>
            <a:ext cx="5723042"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結果を閲覧できるアンケートの一覧が</a:t>
            </a:r>
            <a:r>
              <a:rPr lang="ja-JP" altLang="en-US" sz="2000" spc="100">
                <a:ea typeface="Meiryo UI" panose="020B0604030504040204" pitchFamily="50" charset="-128"/>
                <a:cs typeface="Meiryo UI" panose="020B0604030504040204" pitchFamily="50" charset="-128"/>
              </a:rPr>
              <a:t>表示</a:t>
            </a:r>
            <a:r>
              <a:rPr lang="ja-JP" altLang="en-US" sz="2000" spc="100" smtClean="0">
                <a:ea typeface="Meiryo UI" panose="020B0604030504040204" pitchFamily="50" charset="-128"/>
                <a:cs typeface="Meiryo UI" panose="020B0604030504040204" pitchFamily="50" charset="-128"/>
              </a:rPr>
              <a:t>されます。</a:t>
            </a:r>
            <a:endParaRPr lang="ja-JP" altLang="en-US" sz="2000" spc="100" dirty="0">
              <a:ea typeface="Meiryo UI" panose="020B0604030504040204" pitchFamily="50" charset="-128"/>
              <a:cs typeface="Meiryo UI" panose="020B0604030504040204" pitchFamily="50" charset="-128"/>
            </a:endParaRPr>
          </a:p>
          <a:p>
            <a:pPr>
              <a:spcBef>
                <a:spcPts val="600"/>
              </a:spcBef>
            </a:pPr>
            <a:r>
              <a:rPr lang="ja-JP" altLang="en-US" sz="2000" spc="100" dirty="0">
                <a:ea typeface="Meiryo UI" panose="020B0604030504040204" pitchFamily="50" charset="-128"/>
                <a:cs typeface="Meiryo UI" panose="020B0604030504040204" pitchFamily="50" charset="-128"/>
              </a:rPr>
              <a:t>「結果を見る」をクリックしてください。</a:t>
            </a:r>
          </a:p>
        </p:txBody>
      </p:sp>
      <p:sp>
        <p:nvSpPr>
          <p:cNvPr id="8" name="正方形/長方形 7"/>
          <p:cNvSpPr/>
          <p:nvPr/>
        </p:nvSpPr>
        <p:spPr>
          <a:xfrm>
            <a:off x="7094308" y="5676533"/>
            <a:ext cx="1030361"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8616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vert="horz" lIns="91440" tIns="45720" rIns="91440" bIns="45720" rtlCol="0" anchor="ctr" anchorCtr="0">
            <a:noAutofit/>
          </a:bodyPr>
          <a:lstStyle/>
          <a:p>
            <a:r>
              <a:rPr lang="ja-JP" altLang="en-US" dirty="0" smtClean="0"/>
              <a:t>レポートは</a:t>
            </a:r>
            <a:r>
              <a:rPr lang="en-US" altLang="ja-JP" dirty="0"/>
              <a:t>3</a:t>
            </a:r>
            <a:r>
              <a:rPr lang="ja-JP" altLang="en-US" dirty="0" smtClean="0"/>
              <a:t>種類です</a:t>
            </a:r>
            <a:endParaRPr lang="ja-JP" altLang="en-US" dirty="0"/>
          </a:p>
        </p:txBody>
      </p:sp>
      <p:sp>
        <p:nvSpPr>
          <p:cNvPr id="3" name="スライド番号プレースホルダー 2"/>
          <p:cNvSpPr>
            <a:spLocks noGrp="1"/>
          </p:cNvSpPr>
          <p:nvPr>
            <p:ph type="sldNum" sz="quarter" idx="4294967295"/>
          </p:nvPr>
        </p:nvSpPr>
        <p:spPr>
          <a:xfrm>
            <a:off x="7677150" y="6356350"/>
            <a:ext cx="2228850" cy="365125"/>
          </a:xfrm>
        </p:spPr>
        <p:txBody>
          <a:bodyPr/>
          <a:lstStyle/>
          <a:p>
            <a:fld id="{38750131-1205-496E-88EE-0781F55D44A2}" type="slidenum">
              <a:rPr lang="en-US" altLang="ja-JP" smtClean="0"/>
              <a:pPr/>
              <a:t>23</a:t>
            </a:fld>
            <a:endParaRPr lang="en-US" altLang="ja-JP"/>
          </a:p>
        </p:txBody>
      </p:sp>
      <p:sp>
        <p:nvSpPr>
          <p:cNvPr id="5" name="Text Placeholder 5"/>
          <p:cNvSpPr txBox="1">
            <a:spLocks/>
          </p:cNvSpPr>
          <p:nvPr/>
        </p:nvSpPr>
        <p:spPr bwMode="gray">
          <a:xfrm>
            <a:off x="447821" y="1764971"/>
            <a:ext cx="2921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ts val="661"/>
              </a:spcBef>
              <a:buFontTx/>
              <a:buNone/>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lvl="1" eaLnBrk="1" hangingPunct="1">
              <a:spcBef>
                <a:spcPts val="661"/>
              </a:spcBef>
              <a:buFont typeface="ABBvoiceOffice" charset="0"/>
              <a:buChar char="–"/>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職場内でフォローす</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べき</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lvl="1" indent="0" eaLnBrk="1" hangingPunct="1">
              <a:spcBef>
                <a:spcPts val="0"/>
              </a:spcBef>
              <a:buNone/>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メンバー</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を把握する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Straight Connector 15"/>
          <p:cNvCxnSpPr/>
          <p:nvPr/>
        </p:nvCxnSpPr>
        <p:spPr bwMode="gray">
          <a:xfrm>
            <a:off x="449409" y="1630061"/>
            <a:ext cx="2919412" cy="0"/>
          </a:xfrm>
          <a:prstGeom prst="line">
            <a:avLst/>
          </a:prstGeom>
          <a:ln w="127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7" name="Straight Connector 16"/>
          <p:cNvCxnSpPr/>
          <p:nvPr/>
        </p:nvCxnSpPr>
        <p:spPr bwMode="gray">
          <a:xfrm>
            <a:off x="3570427" y="1630061"/>
            <a:ext cx="2921000" cy="0"/>
          </a:xfrm>
          <a:prstGeom prst="line">
            <a:avLst/>
          </a:prstGeom>
          <a:ln w="12700">
            <a:solidFill>
              <a:srgbClr val="0070C0"/>
            </a:solidFill>
          </a:ln>
        </p:spPr>
        <p:style>
          <a:lnRef idx="1">
            <a:schemeClr val="accent3"/>
          </a:lnRef>
          <a:fillRef idx="0">
            <a:schemeClr val="accent3"/>
          </a:fillRef>
          <a:effectRef idx="0">
            <a:schemeClr val="accent3"/>
          </a:effectRef>
          <a:fontRef idx="minor">
            <a:schemeClr val="tx1"/>
          </a:fontRef>
        </p:style>
      </p:cxnSp>
      <p:sp>
        <p:nvSpPr>
          <p:cNvPr id="11" name="Text Placeholder 7"/>
          <p:cNvSpPr txBox="1">
            <a:spLocks/>
          </p:cNvSpPr>
          <p:nvPr/>
        </p:nvSpPr>
        <p:spPr bwMode="gray">
          <a:xfrm>
            <a:off x="152977" y="1043154"/>
            <a:ext cx="34806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eaLnBrk="1" hangingPunct="1">
              <a:spcBef>
                <a:spcPts val="663"/>
              </a:spcBef>
            </a:pP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チームマップ</a:t>
            </a:r>
            <a:endPar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Text Placeholder 7"/>
          <p:cNvSpPr txBox="1">
            <a:spLocks/>
          </p:cNvSpPr>
          <p:nvPr/>
        </p:nvSpPr>
        <p:spPr bwMode="gray">
          <a:xfrm>
            <a:off x="3570427" y="984664"/>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eaLnBrk="1" hangingPunct="1">
              <a:spcBef>
                <a:spcPts val="663"/>
              </a:spcBef>
            </a:pP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パーソナルレポート</a:t>
            </a:r>
            <a:endPar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5"/>
          <p:cNvSpPr txBox="1">
            <a:spLocks/>
          </p:cNvSpPr>
          <p:nvPr/>
        </p:nvSpPr>
        <p:spPr bwMode="gray">
          <a:xfrm>
            <a:off x="3485970" y="1764971"/>
            <a:ext cx="2921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ts val="661"/>
              </a:spcBef>
              <a:buFontTx/>
              <a:buNone/>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lvl="1" eaLnBrk="1" hangingPunct="1">
              <a:spcBef>
                <a:spcPts val="661"/>
              </a:spcBef>
              <a:buFont typeface="ABBvoiceOffice" charset="0"/>
              <a:buChar char="–"/>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メンバー個々人に</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合った</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lvl="1" indent="0" eaLnBrk="1" hangingPunct="1">
              <a:spcBef>
                <a:spcPts val="0"/>
              </a:spcBef>
              <a:buNone/>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接し方</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を考える</a:t>
            </a:r>
          </a:p>
        </p:txBody>
      </p:sp>
      <p:pic>
        <p:nvPicPr>
          <p:cNvPr id="15" name="図 14"/>
          <p:cNvPicPr>
            <a:picLocks noChangeAspect="1"/>
          </p:cNvPicPr>
          <p:nvPr/>
        </p:nvPicPr>
        <p:blipFill>
          <a:blip r:embed="rId3"/>
          <a:stretch>
            <a:fillRect/>
          </a:stretch>
        </p:blipFill>
        <p:spPr>
          <a:xfrm>
            <a:off x="3623365" y="2994287"/>
            <a:ext cx="1996414" cy="1816505"/>
          </a:xfrm>
          <a:prstGeom prst="rect">
            <a:avLst/>
          </a:prstGeom>
          <a:ln>
            <a:solidFill>
              <a:schemeClr val="tx1"/>
            </a:solidFill>
          </a:ln>
        </p:spPr>
      </p:pic>
      <p:pic>
        <p:nvPicPr>
          <p:cNvPr id="17" name="図 16"/>
          <p:cNvPicPr>
            <a:picLocks noChangeAspect="1"/>
          </p:cNvPicPr>
          <p:nvPr/>
        </p:nvPicPr>
        <p:blipFill>
          <a:blip r:embed="rId4"/>
          <a:stretch>
            <a:fillRect/>
          </a:stretch>
        </p:blipFill>
        <p:spPr>
          <a:xfrm>
            <a:off x="217082" y="3051670"/>
            <a:ext cx="2997475" cy="2064927"/>
          </a:xfrm>
          <a:prstGeom prst="rect">
            <a:avLst/>
          </a:prstGeom>
        </p:spPr>
      </p:pic>
      <p:cxnSp>
        <p:nvCxnSpPr>
          <p:cNvPr id="13" name="Straight Connector 16"/>
          <p:cNvCxnSpPr/>
          <p:nvPr/>
        </p:nvCxnSpPr>
        <p:spPr bwMode="gray">
          <a:xfrm>
            <a:off x="6681588" y="1630061"/>
            <a:ext cx="2921000" cy="0"/>
          </a:xfrm>
          <a:prstGeom prst="line">
            <a:avLst/>
          </a:prstGeom>
          <a:ln w="12700">
            <a:solidFill>
              <a:srgbClr val="0070C0"/>
            </a:solidFill>
          </a:ln>
        </p:spPr>
        <p:style>
          <a:lnRef idx="1">
            <a:schemeClr val="accent3"/>
          </a:lnRef>
          <a:fillRef idx="0">
            <a:schemeClr val="accent3"/>
          </a:fillRef>
          <a:effectRef idx="0">
            <a:schemeClr val="accent3"/>
          </a:effectRef>
          <a:fontRef idx="minor">
            <a:schemeClr val="tx1"/>
          </a:fontRef>
        </p:style>
      </p:cxnSp>
      <p:sp>
        <p:nvSpPr>
          <p:cNvPr id="18" name="Text Placeholder 5"/>
          <p:cNvSpPr txBox="1">
            <a:spLocks/>
          </p:cNvSpPr>
          <p:nvPr/>
        </p:nvSpPr>
        <p:spPr bwMode="gray">
          <a:xfrm>
            <a:off x="6597131" y="1764971"/>
            <a:ext cx="2921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ts val="661"/>
              </a:spcBef>
              <a:buFontTx/>
              <a:buNone/>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lvl="1" eaLnBrk="1" hangingPunct="1">
              <a:spcBef>
                <a:spcPts val="661"/>
              </a:spcBef>
              <a:buFont typeface="ABBvoiceOffice" charset="0"/>
              <a:buChar char="–"/>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メンバーと一緒に眺めて</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会話</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しやすくする</a:t>
            </a:r>
          </a:p>
        </p:txBody>
      </p:sp>
      <p:sp>
        <p:nvSpPr>
          <p:cNvPr id="21" name="Text Placeholder 7"/>
          <p:cNvSpPr txBox="1">
            <a:spLocks/>
          </p:cNvSpPr>
          <p:nvPr/>
        </p:nvSpPr>
        <p:spPr bwMode="gray">
          <a:xfrm>
            <a:off x="6681588" y="984664"/>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eaLnBrk="1" hangingPunct="1">
              <a:spcBef>
                <a:spcPts val="663"/>
              </a:spcBef>
            </a:pP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面談レポート</a:t>
            </a:r>
            <a:endPar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p:cNvPicPr>
            <a:picLocks noChangeAspect="1"/>
          </p:cNvPicPr>
          <p:nvPr/>
        </p:nvPicPr>
        <p:blipFill rotWithShape="1">
          <a:blip r:embed="rId5"/>
          <a:srcRect t="22664"/>
          <a:stretch/>
        </p:blipFill>
        <p:spPr>
          <a:xfrm>
            <a:off x="6832663" y="3051670"/>
            <a:ext cx="2618850" cy="2333649"/>
          </a:xfrm>
          <a:prstGeom prst="rect">
            <a:avLst/>
          </a:prstGeom>
          <a:ln>
            <a:solidFill>
              <a:schemeClr val="tx1"/>
            </a:solidFill>
          </a:ln>
        </p:spPr>
      </p:pic>
      <p:grpSp>
        <p:nvGrpSpPr>
          <p:cNvPr id="24" name="Group 68"/>
          <p:cNvGrpSpPr>
            <a:grpSpLocks/>
          </p:cNvGrpSpPr>
          <p:nvPr/>
        </p:nvGrpSpPr>
        <p:grpSpPr bwMode="auto">
          <a:xfrm>
            <a:off x="6832663" y="5313170"/>
            <a:ext cx="2618850" cy="166369"/>
            <a:chOff x="1306" y="3095"/>
            <a:chExt cx="2268" cy="283"/>
          </a:xfrm>
        </p:grpSpPr>
        <p:sp>
          <p:nvSpPr>
            <p:cNvPr id="25"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26"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27"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grpSp>
        <p:nvGrpSpPr>
          <p:cNvPr id="33" name="Group 68"/>
          <p:cNvGrpSpPr>
            <a:grpSpLocks/>
          </p:cNvGrpSpPr>
          <p:nvPr/>
        </p:nvGrpSpPr>
        <p:grpSpPr bwMode="auto">
          <a:xfrm>
            <a:off x="3609246" y="4684944"/>
            <a:ext cx="2010533" cy="190513"/>
            <a:chOff x="1306" y="3095"/>
            <a:chExt cx="2268" cy="283"/>
          </a:xfrm>
        </p:grpSpPr>
        <p:sp>
          <p:nvSpPr>
            <p:cNvPr id="34"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35"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36"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pic>
        <p:nvPicPr>
          <p:cNvPr id="16" name="図 15"/>
          <p:cNvPicPr>
            <a:picLocks noChangeAspect="1"/>
          </p:cNvPicPr>
          <p:nvPr/>
        </p:nvPicPr>
        <p:blipFill>
          <a:blip r:embed="rId6"/>
          <a:stretch>
            <a:fillRect/>
          </a:stretch>
        </p:blipFill>
        <p:spPr>
          <a:xfrm>
            <a:off x="4321506" y="4233704"/>
            <a:ext cx="2010533" cy="1767460"/>
          </a:xfrm>
          <a:prstGeom prst="rect">
            <a:avLst/>
          </a:prstGeom>
          <a:ln>
            <a:solidFill>
              <a:schemeClr val="tx1"/>
            </a:solidFill>
          </a:ln>
        </p:spPr>
      </p:pic>
      <p:grpSp>
        <p:nvGrpSpPr>
          <p:cNvPr id="29" name="Group 68"/>
          <p:cNvGrpSpPr>
            <a:grpSpLocks/>
          </p:cNvGrpSpPr>
          <p:nvPr/>
        </p:nvGrpSpPr>
        <p:grpSpPr bwMode="auto">
          <a:xfrm>
            <a:off x="4321506" y="5917979"/>
            <a:ext cx="2010533" cy="190513"/>
            <a:chOff x="1306" y="3095"/>
            <a:chExt cx="2268" cy="283"/>
          </a:xfrm>
        </p:grpSpPr>
        <p:sp>
          <p:nvSpPr>
            <p:cNvPr id="30"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31"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32"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sp>
        <p:nvSpPr>
          <p:cNvPr id="37" name="正方形/長方形 3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3943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「チームマップ」で、優先度の高い左上から、反時計回りにフォロー</a:t>
            </a:r>
            <a:endParaRPr kumimoji="1" lang="ja-JP" altLang="en-US" dirty="0"/>
          </a:p>
        </p:txBody>
      </p:sp>
      <p:sp>
        <p:nvSpPr>
          <p:cNvPr id="25" name="コンテンツ プレースホルダー 24"/>
          <p:cNvSpPr>
            <a:spLocks noGrp="1"/>
          </p:cNvSpPr>
          <p:nvPr>
            <p:ph idx="1"/>
          </p:nvPr>
        </p:nvSpPr>
        <p:spPr>
          <a:xfrm>
            <a:off x="172387" y="802234"/>
            <a:ext cx="9640848" cy="5678080"/>
          </a:xfrm>
        </p:spPr>
        <p:txBody>
          <a:bodyPr>
            <a:noAutofit/>
          </a:bodyPr>
          <a:lstStyle/>
          <a:p>
            <a:pPr>
              <a:lnSpc>
                <a:spcPct val="100000"/>
              </a:lnSpc>
            </a:pPr>
            <a:r>
              <a:rPr kumimoji="1" lang="ja-JP" altLang="en-US" sz="1800" dirty="0" smtClean="0"/>
              <a:t>「上司から見た期待到達度」</a:t>
            </a:r>
            <a:r>
              <a:rPr kumimoji="1" lang="en-US" altLang="ja-JP" sz="1800" dirty="0" smtClean="0"/>
              <a:t>×</a:t>
            </a:r>
            <a:r>
              <a:rPr kumimoji="1" lang="ja-JP" altLang="en-US" sz="1800" dirty="0" smtClean="0"/>
              <a:t>「メンバーのワークメンタリティ」でメンバーがマッピングされます。</a:t>
            </a:r>
            <a:endParaRPr kumimoji="1" lang="en-US" altLang="ja-JP" sz="1800" dirty="0" smtClean="0"/>
          </a:p>
          <a:p>
            <a:pPr>
              <a:lnSpc>
                <a:spcPct val="100000"/>
              </a:lnSpc>
            </a:pPr>
            <a:r>
              <a:rPr lang="ja-JP" altLang="en-US" sz="1800" dirty="0"/>
              <a:t>上司</a:t>
            </a:r>
            <a:r>
              <a:rPr lang="ja-JP" altLang="en-US" sz="1800" dirty="0" smtClean="0"/>
              <a:t>から見ると「活躍している」のに、メンバーは「不満をため込み今にも辞めそう」な、</a:t>
            </a:r>
            <a:r>
              <a:rPr lang="en-US" altLang="ja-JP" sz="1800" dirty="0" smtClean="0"/>
              <a:t/>
            </a:r>
            <a:br>
              <a:rPr lang="en-US" altLang="ja-JP" sz="1800" dirty="0" smtClean="0"/>
            </a:br>
            <a:r>
              <a:rPr lang="ja-JP" altLang="en-US" sz="1800" b="1" dirty="0" smtClean="0"/>
              <a:t>左上が最もフォロー優先度が高い</a:t>
            </a:r>
            <a:r>
              <a:rPr lang="ja-JP" altLang="en-US" sz="1800" dirty="0" smtClean="0"/>
              <a:t>ゾーンです。</a:t>
            </a:r>
            <a:endParaRPr kumimoji="1" lang="ja-JP" altLang="en-US" sz="18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40" y="1915775"/>
            <a:ext cx="6783486" cy="4758499"/>
          </a:xfrm>
          <a:prstGeom prst="rect">
            <a:avLst/>
          </a:prstGeom>
        </p:spPr>
      </p:pic>
      <p:sp>
        <p:nvSpPr>
          <p:cNvPr id="5" name="角丸四角形 4"/>
          <p:cNvSpPr/>
          <p:nvPr/>
        </p:nvSpPr>
        <p:spPr>
          <a:xfrm>
            <a:off x="1172604" y="2724368"/>
            <a:ext cx="1008112" cy="252358"/>
          </a:xfrm>
          <a:prstGeom prst="roundRect">
            <a:avLst>
              <a:gd name="adj" fmla="val 50000"/>
            </a:avLst>
          </a:prstGeom>
          <a:solidFill>
            <a:schemeClr val="bg1"/>
          </a:solidFill>
          <a:ln>
            <a:solidFill>
              <a:schemeClr val="accent4"/>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smtClean="0">
                <a:solidFill>
                  <a:srgbClr val="FF0000"/>
                </a:solidFill>
              </a:rPr>
              <a:t>鈴木 太郎</a:t>
            </a:r>
          </a:p>
        </p:txBody>
      </p:sp>
      <p:sp>
        <p:nvSpPr>
          <p:cNvPr id="17" name="角丸四角形 16"/>
          <p:cNvSpPr/>
          <p:nvPr/>
        </p:nvSpPr>
        <p:spPr>
          <a:xfrm>
            <a:off x="5997140" y="3485552"/>
            <a:ext cx="1008112" cy="252358"/>
          </a:xfrm>
          <a:prstGeom prst="roundRect">
            <a:avLst>
              <a:gd name="adj" fmla="val 50000"/>
            </a:avLst>
          </a:prstGeom>
          <a:solidFill>
            <a:schemeClr val="bg1"/>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smtClean="0">
                <a:solidFill>
                  <a:srgbClr val="0070C0"/>
                </a:solidFill>
              </a:rPr>
              <a:t>佐藤 花子</a:t>
            </a:r>
            <a:endParaRPr kumimoji="1" lang="en-US" altLang="ja-JP" sz="1100" dirty="0" smtClean="0">
              <a:solidFill>
                <a:srgbClr val="0070C0"/>
              </a:solidFill>
            </a:endParaRPr>
          </a:p>
        </p:txBody>
      </p:sp>
      <p:sp>
        <p:nvSpPr>
          <p:cNvPr id="18" name="角丸四角形 17"/>
          <p:cNvSpPr/>
          <p:nvPr/>
        </p:nvSpPr>
        <p:spPr>
          <a:xfrm>
            <a:off x="3582776" y="4294843"/>
            <a:ext cx="1008112" cy="252358"/>
          </a:xfrm>
          <a:prstGeom prst="roundRect">
            <a:avLst>
              <a:gd name="adj" fmla="val 50000"/>
            </a:avLst>
          </a:prstGeom>
          <a:solidFill>
            <a:schemeClr val="bg1"/>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smtClean="0">
                <a:solidFill>
                  <a:srgbClr val="BC43CF"/>
                </a:solidFill>
              </a:rPr>
              <a:t>山田　隆</a:t>
            </a:r>
            <a:endParaRPr kumimoji="1" lang="en-US" altLang="ja-JP" sz="1100" dirty="0" smtClean="0">
              <a:solidFill>
                <a:srgbClr val="BC43CF"/>
              </a:solidFill>
            </a:endParaRPr>
          </a:p>
        </p:txBody>
      </p:sp>
      <p:pic>
        <p:nvPicPr>
          <p:cNvPr id="28" name="図 27"/>
          <p:cNvPicPr>
            <a:picLocks noChangeAspect="1"/>
          </p:cNvPicPr>
          <p:nvPr/>
        </p:nvPicPr>
        <p:blipFill rotWithShape="1">
          <a:blip r:embed="rId4" cstate="print">
            <a:extLst>
              <a:ext uri="{28A0092B-C50C-407E-A947-70E740481C1C}">
                <a14:useLocalDpi xmlns:a14="http://schemas.microsoft.com/office/drawing/2010/main" val="0"/>
              </a:ext>
            </a:extLst>
          </a:blip>
          <a:srcRect l="-14965"/>
          <a:stretch/>
        </p:blipFill>
        <p:spPr>
          <a:xfrm>
            <a:off x="295841" y="2935809"/>
            <a:ext cx="509103" cy="3769517"/>
          </a:xfrm>
          <a:prstGeom prst="rect">
            <a:avLst/>
          </a:prstGeom>
        </p:spPr>
      </p:pic>
      <p:pic>
        <p:nvPicPr>
          <p:cNvPr id="29" name="図 2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56780" y="1984152"/>
            <a:ext cx="2775314" cy="201097"/>
          </a:xfrm>
          <a:prstGeom prst="rect">
            <a:avLst/>
          </a:prstGeom>
        </p:spPr>
      </p:pic>
      <p:pic>
        <p:nvPicPr>
          <p:cNvPr id="11" name="図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2240" y="4718834"/>
            <a:ext cx="2607253" cy="1955440"/>
          </a:xfrm>
          <a:prstGeom prst="rect">
            <a:avLst/>
          </a:prstGeom>
        </p:spPr>
      </p:pic>
      <p:sp>
        <p:nvSpPr>
          <p:cNvPr id="14" name="四角形吹き出し 13"/>
          <p:cNvSpPr/>
          <p:nvPr/>
        </p:nvSpPr>
        <p:spPr>
          <a:xfrm>
            <a:off x="7413951" y="2601863"/>
            <a:ext cx="2285542" cy="1944216"/>
          </a:xfrm>
          <a:prstGeom prst="wedgeRectCallout">
            <a:avLst/>
          </a:prstGeom>
          <a:solidFill>
            <a:schemeClr val="bg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dirty="0" smtClean="0"/>
              <a:t>鈴木太郎さんは、</a:t>
            </a:r>
            <a:endParaRPr kumimoji="1" lang="en-US" altLang="ja-JP" dirty="0" smtClean="0"/>
          </a:p>
          <a:p>
            <a:pPr algn="ctr">
              <a:spcBef>
                <a:spcPts val="600"/>
              </a:spcBef>
            </a:pPr>
            <a:r>
              <a:rPr lang="ja-JP" altLang="en-US" dirty="0" smtClean="0"/>
              <a:t>活躍</a:t>
            </a:r>
            <a:r>
              <a:rPr lang="ja-JP" altLang="en-US" dirty="0"/>
              <a:t>している</a:t>
            </a:r>
            <a:r>
              <a:rPr lang="ja-JP" altLang="en-US" dirty="0" smtClean="0"/>
              <a:t>と思ったけど</a:t>
            </a:r>
            <a:endParaRPr lang="en-US" altLang="ja-JP" dirty="0" smtClean="0"/>
          </a:p>
          <a:p>
            <a:pPr algn="ctr">
              <a:spcBef>
                <a:spcPts val="600"/>
              </a:spcBef>
            </a:pPr>
            <a:r>
              <a:rPr lang="ja-JP" altLang="en-US" dirty="0" smtClean="0"/>
              <a:t>最も辛い状態だ</a:t>
            </a:r>
            <a:r>
              <a:rPr lang="en-US" altLang="ja-JP" dirty="0" smtClean="0"/>
              <a:t>…</a:t>
            </a:r>
          </a:p>
          <a:p>
            <a:pPr algn="ctr">
              <a:spcBef>
                <a:spcPts val="600"/>
              </a:spcBef>
            </a:pPr>
            <a:r>
              <a:rPr kumimoji="1" lang="ja-JP" altLang="en-US" dirty="0" smtClean="0"/>
              <a:t>気づけていなかった</a:t>
            </a:r>
            <a:r>
              <a:rPr kumimoji="1" lang="en-US" altLang="ja-JP" dirty="0" smtClean="0"/>
              <a:t>…</a:t>
            </a:r>
            <a:endParaRPr kumimoji="1" lang="ja-JP" altLang="en-US" dirty="0" smtClean="0"/>
          </a:p>
        </p:txBody>
      </p:sp>
      <p:sp>
        <p:nvSpPr>
          <p:cNvPr id="19" name="テキスト ボックス 18"/>
          <p:cNvSpPr txBox="1"/>
          <p:nvPr/>
        </p:nvSpPr>
        <p:spPr>
          <a:xfrm>
            <a:off x="452524" y="2359745"/>
            <a:ext cx="432048" cy="432048"/>
          </a:xfrm>
          <a:prstGeom prst="rect">
            <a:avLst/>
          </a:prstGeom>
        </p:spPr>
        <p:txBody>
          <a:bodyPr vert="eaVert" wrap="square" lIns="91440" tIns="45720" rIns="91440" bIns="45720" rtlCol="0">
            <a:noAutofit/>
          </a:bodyPr>
          <a:lstStyle/>
          <a:p>
            <a:r>
              <a:rPr kumimoji="1" lang="ja-JP" altLang="en-US" sz="1400" spc="70" dirty="0" smtClean="0"/>
              <a:t>高</a:t>
            </a:r>
          </a:p>
        </p:txBody>
      </p:sp>
      <p:sp>
        <p:nvSpPr>
          <p:cNvPr id="30" name="テキスト ボックス 29"/>
          <p:cNvSpPr txBox="1"/>
          <p:nvPr/>
        </p:nvSpPr>
        <p:spPr>
          <a:xfrm>
            <a:off x="452524" y="6345374"/>
            <a:ext cx="432048" cy="432048"/>
          </a:xfrm>
          <a:prstGeom prst="rect">
            <a:avLst/>
          </a:prstGeom>
        </p:spPr>
        <p:txBody>
          <a:bodyPr vert="eaVert" wrap="square" lIns="91440" tIns="45720" rIns="91440" bIns="45720" rtlCol="0">
            <a:noAutofit/>
          </a:bodyPr>
          <a:lstStyle/>
          <a:p>
            <a:r>
              <a:rPr lang="ja-JP" altLang="en-US" sz="1400" spc="70" dirty="0" smtClean="0"/>
              <a:t>低</a:t>
            </a:r>
            <a:endParaRPr kumimoji="1" lang="ja-JP" altLang="en-US" sz="1400" spc="70" dirty="0" smtClean="0"/>
          </a:p>
        </p:txBody>
      </p:sp>
      <p:sp>
        <p:nvSpPr>
          <p:cNvPr id="20" name="楕円 19"/>
          <p:cNvSpPr/>
          <p:nvPr/>
        </p:nvSpPr>
        <p:spPr>
          <a:xfrm>
            <a:off x="941622" y="2099563"/>
            <a:ext cx="1512168" cy="1512168"/>
          </a:xfrm>
          <a:prstGeom prst="ellipse">
            <a:avLst/>
          </a:prstGeom>
          <a:noFill/>
          <a:ln w="57150">
            <a:solidFill>
              <a:srgbClr val="FF0000"/>
            </a:solidFill>
            <a:prstDash val="sysDash"/>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smtClean="0"/>
          </a:p>
        </p:txBody>
      </p:sp>
      <p:sp>
        <p:nvSpPr>
          <p:cNvPr id="26" name="四角形吹き出し 25"/>
          <p:cNvSpPr/>
          <p:nvPr/>
        </p:nvSpPr>
        <p:spPr>
          <a:xfrm>
            <a:off x="2667458" y="2715821"/>
            <a:ext cx="2285542" cy="925452"/>
          </a:xfrm>
          <a:prstGeom prst="wedgeRectCallout">
            <a:avLst>
              <a:gd name="adj1" fmla="val -78100"/>
              <a:gd name="adj2" fmla="val -37884"/>
            </a:avLst>
          </a:prstGeom>
          <a:solidFill>
            <a:schemeClr val="bg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dirty="0" smtClean="0"/>
              <a:t>クリックすると</a:t>
            </a:r>
            <a:endParaRPr kumimoji="1" lang="en-US" altLang="ja-JP" dirty="0" smtClean="0"/>
          </a:p>
          <a:p>
            <a:pPr algn="ctr">
              <a:spcBef>
                <a:spcPts val="600"/>
              </a:spcBef>
            </a:pPr>
            <a:r>
              <a:rPr kumimoji="1" lang="ja-JP" altLang="en-US" b="1" dirty="0" smtClean="0"/>
              <a:t>パーソナルレポート</a:t>
            </a:r>
            <a:r>
              <a:rPr kumimoji="1" lang="ja-JP" altLang="en-US" dirty="0" smtClean="0"/>
              <a:t>へ</a:t>
            </a:r>
          </a:p>
        </p:txBody>
      </p:sp>
      <p:sp>
        <p:nvSpPr>
          <p:cNvPr id="16" name="正方形/長方形 15"/>
          <p:cNvSpPr/>
          <p:nvPr/>
        </p:nvSpPr>
        <p:spPr>
          <a:xfrm>
            <a:off x="7019732" y="-14437"/>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9568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「パーソナルレポート」で、関わり方を確認</a:t>
            </a:r>
            <a:endParaRPr kumimoji="1" lang="ja-JP" altLang="en-US" dirty="0"/>
          </a:p>
        </p:txBody>
      </p:sp>
      <p:grpSp>
        <p:nvGrpSpPr>
          <p:cNvPr id="3" name="グループ化 2"/>
          <p:cNvGrpSpPr/>
          <p:nvPr/>
        </p:nvGrpSpPr>
        <p:grpSpPr>
          <a:xfrm>
            <a:off x="615951" y="1566519"/>
            <a:ext cx="8677951" cy="4901359"/>
            <a:chOff x="346128" y="1244231"/>
            <a:chExt cx="9200577" cy="5196541"/>
          </a:xfrm>
        </p:grpSpPr>
        <p:pic>
          <p:nvPicPr>
            <p:cNvPr id="6" name="図 5"/>
            <p:cNvPicPr>
              <a:picLocks noChangeAspect="1"/>
            </p:cNvPicPr>
            <p:nvPr/>
          </p:nvPicPr>
          <p:blipFill>
            <a:blip r:embed="rId2"/>
            <a:stretch>
              <a:fillRect/>
            </a:stretch>
          </p:blipFill>
          <p:spPr>
            <a:xfrm>
              <a:off x="346128" y="1244231"/>
              <a:ext cx="4870481" cy="509660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3"/>
            <a:stretch>
              <a:fillRect/>
            </a:stretch>
          </p:blipFill>
          <p:spPr>
            <a:xfrm>
              <a:off x="4820290" y="1723867"/>
              <a:ext cx="4726415" cy="471690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8" name="正方形/長方形 7"/>
            <p:cNvSpPr/>
            <p:nvPr/>
          </p:nvSpPr>
          <p:spPr>
            <a:xfrm>
              <a:off x="2717180" y="1799209"/>
              <a:ext cx="1787365"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3809504" y="2280111"/>
              <a:ext cx="2285542" cy="925452"/>
            </a:xfrm>
            <a:prstGeom prst="wedgeRectCallout">
              <a:avLst>
                <a:gd name="adj1" fmla="val -42027"/>
                <a:gd name="adj2" fmla="val -74328"/>
              </a:avLst>
            </a:prstGeom>
            <a:solidFill>
              <a:schemeClr val="bg1"/>
            </a:solidFill>
            <a:ln w="28575">
              <a:solidFill>
                <a:srgbClr val="FF339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dirty="0" smtClean="0"/>
                <a:t>クリックすると</a:t>
              </a:r>
              <a:endParaRPr kumimoji="1" lang="en-US" altLang="ja-JP" dirty="0" smtClean="0"/>
            </a:p>
            <a:p>
              <a:pPr algn="ctr">
                <a:spcBef>
                  <a:spcPts val="600"/>
                </a:spcBef>
              </a:pPr>
              <a:r>
                <a:rPr kumimoji="1" lang="ja-JP" altLang="en-US" b="1" dirty="0" smtClean="0"/>
                <a:t>面談レポート</a:t>
              </a:r>
              <a:r>
                <a:rPr kumimoji="1" lang="ja-JP" altLang="en-US" dirty="0" smtClean="0"/>
                <a:t>へ</a:t>
              </a:r>
            </a:p>
          </p:txBody>
        </p:sp>
      </p:grpSp>
      <p:sp>
        <p:nvSpPr>
          <p:cNvPr id="11" name="コンテンツ プレースホルダー 24"/>
          <p:cNvSpPr>
            <a:spLocks noGrp="1"/>
          </p:cNvSpPr>
          <p:nvPr>
            <p:ph idx="1"/>
          </p:nvPr>
        </p:nvSpPr>
        <p:spPr>
          <a:xfrm>
            <a:off x="172387" y="802234"/>
            <a:ext cx="9640848" cy="5678080"/>
          </a:xfrm>
        </p:spPr>
        <p:txBody>
          <a:bodyPr>
            <a:noAutofit/>
          </a:bodyPr>
          <a:lstStyle/>
          <a:p>
            <a:pPr>
              <a:lnSpc>
                <a:spcPct val="100000"/>
              </a:lnSpc>
            </a:pPr>
            <a:r>
              <a:rPr lang="ja-JP" altLang="en-US" sz="1800" dirty="0"/>
              <a:t>具体的な声のかけ方や、メンバーとのタイプの違いを踏まえた注意点が具体的にわかります</a:t>
            </a:r>
            <a:r>
              <a:rPr lang="ja-JP" altLang="en-US" sz="1800" dirty="0" smtClean="0"/>
              <a:t>。</a:t>
            </a:r>
            <a:r>
              <a:rPr lang="en-US" altLang="ja-JP" sz="1800" dirty="0"/>
              <a:t/>
            </a:r>
            <a:br>
              <a:rPr lang="en-US" altLang="ja-JP" sz="1800" dirty="0"/>
            </a:br>
            <a:r>
              <a:rPr lang="ja-JP" altLang="en-US" sz="1800" dirty="0" smtClean="0"/>
              <a:t>面談</a:t>
            </a:r>
            <a:r>
              <a:rPr lang="ja-JP" altLang="en-US" sz="1800" dirty="0"/>
              <a:t>の内容や、日々のコミュニケーションにご活用ください。</a:t>
            </a:r>
          </a:p>
          <a:p>
            <a:pPr>
              <a:lnSpc>
                <a:spcPct val="100000"/>
              </a:lnSpc>
            </a:pPr>
            <a:endParaRPr kumimoji="1" lang="ja-JP" altLang="en-US" sz="1800" dirty="0"/>
          </a:p>
        </p:txBody>
      </p:sp>
      <p:grpSp>
        <p:nvGrpSpPr>
          <p:cNvPr id="12" name="Group 68"/>
          <p:cNvGrpSpPr>
            <a:grpSpLocks/>
          </p:cNvGrpSpPr>
          <p:nvPr/>
        </p:nvGrpSpPr>
        <p:grpSpPr bwMode="auto">
          <a:xfrm>
            <a:off x="615951" y="6241673"/>
            <a:ext cx="4220013" cy="238641"/>
            <a:chOff x="1306" y="3095"/>
            <a:chExt cx="2268" cy="283"/>
          </a:xfrm>
        </p:grpSpPr>
        <p:sp>
          <p:nvSpPr>
            <p:cNvPr id="13"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14"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15"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grpSp>
        <p:nvGrpSpPr>
          <p:cNvPr id="22" name="Group 68"/>
          <p:cNvGrpSpPr>
            <a:grpSpLocks/>
          </p:cNvGrpSpPr>
          <p:nvPr/>
        </p:nvGrpSpPr>
        <p:grpSpPr bwMode="auto">
          <a:xfrm>
            <a:off x="4798207" y="6356900"/>
            <a:ext cx="4518180" cy="212511"/>
            <a:chOff x="1306" y="3095"/>
            <a:chExt cx="2268" cy="283"/>
          </a:xfrm>
        </p:grpSpPr>
        <p:sp>
          <p:nvSpPr>
            <p:cNvPr id="23"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24"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25"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sp>
        <p:nvSpPr>
          <p:cNvPr id="26" name="正方形/長方形 25"/>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2321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normAutofit/>
          </a:bodyPr>
          <a:lstStyle/>
          <a:p>
            <a:r>
              <a:rPr lang="ja-JP" altLang="en-US" dirty="0"/>
              <a:t>「</a:t>
            </a:r>
            <a:r>
              <a:rPr lang="ja-JP" altLang="en-US" dirty="0" smtClean="0"/>
              <a:t>面談レポート」で、面談での会話をスムーズに</a:t>
            </a:r>
            <a:endParaRPr lang="ja-JP" altLang="en-US" dirty="0"/>
          </a:p>
        </p:txBody>
      </p:sp>
      <p:grpSp>
        <p:nvGrpSpPr>
          <p:cNvPr id="17" name="グループ化 16"/>
          <p:cNvGrpSpPr/>
          <p:nvPr/>
        </p:nvGrpSpPr>
        <p:grpSpPr>
          <a:xfrm>
            <a:off x="915274" y="1868330"/>
            <a:ext cx="3750149" cy="4456027"/>
            <a:chOff x="0" y="1236176"/>
            <a:chExt cx="4897866" cy="5819775"/>
          </a:xfrm>
        </p:grpSpPr>
        <p:pic>
          <p:nvPicPr>
            <p:cNvPr id="7" name="図 6"/>
            <p:cNvPicPr>
              <a:picLocks noChangeAspect="1"/>
            </p:cNvPicPr>
            <p:nvPr/>
          </p:nvPicPr>
          <p:blipFill>
            <a:blip r:embed="rId2"/>
            <a:stretch>
              <a:fillRect/>
            </a:stretch>
          </p:blipFill>
          <p:spPr>
            <a:xfrm>
              <a:off x="0" y="1236176"/>
              <a:ext cx="4897866" cy="5643562"/>
            </a:xfrm>
            <a:prstGeom prst="rect">
              <a:avLst/>
            </a:prstGeom>
            <a:ln>
              <a:solidFill>
                <a:schemeClr val="tx1"/>
              </a:solidFill>
            </a:ln>
          </p:spPr>
        </p:pic>
        <p:grpSp>
          <p:nvGrpSpPr>
            <p:cNvPr id="8" name="Group 68"/>
            <p:cNvGrpSpPr>
              <a:grpSpLocks/>
            </p:cNvGrpSpPr>
            <p:nvPr/>
          </p:nvGrpSpPr>
          <p:grpSpPr bwMode="auto">
            <a:xfrm>
              <a:off x="0" y="6744801"/>
              <a:ext cx="4897866" cy="311150"/>
              <a:chOff x="1306" y="3095"/>
              <a:chExt cx="2268" cy="283"/>
            </a:xfrm>
          </p:grpSpPr>
          <p:sp>
            <p:nvSpPr>
              <p:cNvPr id="9"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10"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11"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grpSp>
      <p:grpSp>
        <p:nvGrpSpPr>
          <p:cNvPr id="18" name="グループ化 17"/>
          <p:cNvGrpSpPr/>
          <p:nvPr/>
        </p:nvGrpSpPr>
        <p:grpSpPr>
          <a:xfrm>
            <a:off x="4761427" y="1868330"/>
            <a:ext cx="4062534" cy="4638942"/>
            <a:chOff x="4246134" y="1441969"/>
            <a:chExt cx="4897866" cy="5592794"/>
          </a:xfrm>
        </p:grpSpPr>
        <p:pic>
          <p:nvPicPr>
            <p:cNvPr id="12" name="図 11"/>
            <p:cNvPicPr>
              <a:picLocks noChangeAspect="1"/>
            </p:cNvPicPr>
            <p:nvPr/>
          </p:nvPicPr>
          <p:blipFill>
            <a:blip r:embed="rId3"/>
            <a:stretch>
              <a:fillRect/>
            </a:stretch>
          </p:blipFill>
          <p:spPr>
            <a:xfrm>
              <a:off x="4442227" y="1441969"/>
              <a:ext cx="4701773" cy="5416031"/>
            </a:xfrm>
            <a:prstGeom prst="rect">
              <a:avLst/>
            </a:prstGeom>
            <a:ln>
              <a:solidFill>
                <a:schemeClr val="tx1"/>
              </a:solidFill>
            </a:ln>
          </p:spPr>
        </p:pic>
        <p:grpSp>
          <p:nvGrpSpPr>
            <p:cNvPr id="13" name="Group 68"/>
            <p:cNvGrpSpPr>
              <a:grpSpLocks/>
            </p:cNvGrpSpPr>
            <p:nvPr/>
          </p:nvGrpSpPr>
          <p:grpSpPr bwMode="auto">
            <a:xfrm>
              <a:off x="4246134" y="6723613"/>
              <a:ext cx="4897866" cy="311150"/>
              <a:chOff x="1306" y="3095"/>
              <a:chExt cx="2268" cy="283"/>
            </a:xfrm>
          </p:grpSpPr>
          <p:sp>
            <p:nvSpPr>
              <p:cNvPr id="14"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solidFill>
                  <a:schemeClr val="tx1"/>
                </a:solidFill>
                <a:prstDash val="sysDot"/>
                <a:round/>
                <a:headEnd/>
                <a:tailEnd/>
              </a:ln>
              <a:effectLst/>
            </p:spPr>
            <p:txBody>
              <a:bodyPr/>
              <a:lstStyle/>
              <a:p>
                <a:endParaRPr lang="ja-JP" altLang="en-US"/>
              </a:p>
            </p:txBody>
          </p:sp>
          <p:sp>
            <p:nvSpPr>
              <p:cNvPr id="15"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16"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grpSp>
      <p:sp>
        <p:nvSpPr>
          <p:cNvPr id="20" name="コンテンツ プレースホルダー 24"/>
          <p:cNvSpPr>
            <a:spLocks noGrp="1"/>
          </p:cNvSpPr>
          <p:nvPr>
            <p:ph idx="1"/>
          </p:nvPr>
        </p:nvSpPr>
        <p:spPr>
          <a:xfrm>
            <a:off x="172387" y="802234"/>
            <a:ext cx="9640848" cy="5678080"/>
          </a:xfrm>
        </p:spPr>
        <p:txBody>
          <a:bodyPr>
            <a:noAutofit/>
          </a:bodyPr>
          <a:lstStyle/>
          <a:p>
            <a:pPr>
              <a:lnSpc>
                <a:spcPct val="100000"/>
              </a:lnSpc>
            </a:pPr>
            <a:r>
              <a:rPr lang="ja-JP" altLang="en-US" sz="1800" dirty="0"/>
              <a:t>面談用レポートには、おすすめの話題や、上司とメンバーの性格タイプの違いが示されています</a:t>
            </a:r>
            <a:r>
              <a:rPr lang="ja-JP" altLang="en-US" sz="1800" dirty="0" smtClean="0"/>
              <a:t>。</a:t>
            </a:r>
            <a:r>
              <a:rPr lang="en-US" altLang="ja-JP" sz="1800" dirty="0" smtClean="0"/>
              <a:t/>
            </a:r>
            <a:br>
              <a:rPr lang="en-US" altLang="ja-JP" sz="1800" dirty="0" smtClean="0"/>
            </a:br>
            <a:r>
              <a:rPr lang="ja-JP" altLang="en-US" sz="1800" dirty="0" smtClean="0"/>
              <a:t>メンバー</a:t>
            </a:r>
            <a:r>
              <a:rPr lang="ja-JP" altLang="en-US" sz="1800" dirty="0"/>
              <a:t>が話したい話題を選んで、じっくり耳を傾けてください</a:t>
            </a:r>
            <a:r>
              <a:rPr lang="ja-JP" altLang="en-US" sz="1800" dirty="0" smtClean="0"/>
              <a:t>。</a:t>
            </a:r>
            <a:endParaRPr lang="en-US" altLang="ja-JP" sz="1800" dirty="0" smtClean="0"/>
          </a:p>
          <a:p>
            <a:pPr>
              <a:lnSpc>
                <a:spcPct val="100000"/>
              </a:lnSpc>
            </a:pPr>
            <a:r>
              <a:rPr lang="ja-JP" altLang="en-US" sz="1800" dirty="0" smtClean="0"/>
              <a:t>メンバーも同じ内容のレポートを見ることができます。</a:t>
            </a:r>
            <a:endParaRPr lang="ja-JP" altLang="en-US" sz="1800" dirty="0"/>
          </a:p>
          <a:p>
            <a:pPr>
              <a:lnSpc>
                <a:spcPct val="100000"/>
              </a:lnSpc>
            </a:pPr>
            <a:endParaRPr kumimoji="1" lang="ja-JP" altLang="en-US" sz="1800" dirty="0"/>
          </a:p>
        </p:txBody>
      </p:sp>
      <p:sp>
        <p:nvSpPr>
          <p:cNvPr id="21" name="正方形/長方形 20"/>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8697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結果閲覧後のお願い</a:t>
            </a:r>
            <a:endParaRPr kumimoji="1" lang="ja-JP" altLang="en-US" dirty="0"/>
          </a:p>
        </p:txBody>
      </p:sp>
      <p:sp>
        <p:nvSpPr>
          <p:cNvPr id="3" name="コンテンツ プレースホルダー 2"/>
          <p:cNvSpPr>
            <a:spLocks noGrp="1"/>
          </p:cNvSpPr>
          <p:nvPr>
            <p:ph idx="1"/>
          </p:nvPr>
        </p:nvSpPr>
        <p:spPr>
          <a:xfrm>
            <a:off x="91316" y="910845"/>
            <a:ext cx="9721919" cy="3706125"/>
          </a:xfrm>
        </p:spPr>
        <p:txBody>
          <a:bodyPr anchor="ctr">
            <a:normAutofit/>
          </a:bodyPr>
          <a:lstStyle/>
          <a:p>
            <a:pPr algn="ctr">
              <a:lnSpc>
                <a:spcPct val="100000"/>
              </a:lnSpc>
            </a:pPr>
            <a:r>
              <a:rPr kumimoji="1" lang="en-US" altLang="ja-JP" sz="2400" dirty="0" smtClean="0"/>
              <a:t>INSIDES</a:t>
            </a:r>
            <a:r>
              <a:rPr kumimoji="1" lang="ja-JP" altLang="en-US" sz="2400" dirty="0" smtClean="0"/>
              <a:t>のレポートをご確認いただき、</a:t>
            </a:r>
            <a:endParaRPr kumimoji="1" lang="en-US" altLang="ja-JP" sz="2400" dirty="0" smtClean="0"/>
          </a:p>
          <a:p>
            <a:pPr algn="ctr">
              <a:lnSpc>
                <a:spcPct val="100000"/>
              </a:lnSpc>
            </a:pPr>
            <a:r>
              <a:rPr kumimoji="1" lang="ja-JP" altLang="en-US" sz="4000" dirty="0" smtClean="0"/>
              <a:t>窮々・悶々のメンバーには必ず面談</a:t>
            </a:r>
            <a:endParaRPr lang="en-US" altLang="ja-JP" sz="4000" dirty="0"/>
          </a:p>
          <a:p>
            <a:pPr algn="ctr">
              <a:lnSpc>
                <a:spcPct val="100000"/>
              </a:lnSpc>
            </a:pPr>
            <a:r>
              <a:rPr kumimoji="1" lang="ja-JP" altLang="en-US" sz="2400" dirty="0" smtClean="0"/>
              <a:t>を実施いただくようお願いいたします。</a:t>
            </a:r>
            <a:endParaRPr kumimoji="1" lang="en-US" altLang="ja-JP" sz="2400" dirty="0" smtClean="0"/>
          </a:p>
          <a:p>
            <a:pPr algn="ctr">
              <a:lnSpc>
                <a:spcPct val="100000"/>
              </a:lnSpc>
            </a:pPr>
            <a:endParaRPr lang="en-US" altLang="ja-JP" sz="2400" dirty="0"/>
          </a:p>
          <a:p>
            <a:pPr algn="ctr">
              <a:lnSpc>
                <a:spcPct val="100000"/>
              </a:lnSpc>
            </a:pPr>
            <a:r>
              <a:rPr kumimoji="1" lang="ja-JP" altLang="en-US" sz="2400" dirty="0" smtClean="0"/>
              <a:t>対応が早いほど、改善しやすく</a:t>
            </a:r>
            <a:r>
              <a:rPr kumimoji="1" lang="en-US" altLang="ja-JP" sz="2400" dirty="0" smtClean="0"/>
              <a:t>/</a:t>
            </a:r>
            <a:r>
              <a:rPr kumimoji="1" lang="ja-JP" altLang="en-US" sz="2400" dirty="0" smtClean="0"/>
              <a:t>さらなる悪化を防ぎやすくなります。</a:t>
            </a:r>
            <a:endParaRPr kumimoji="1" lang="ja-JP" altLang="en-US" sz="2400"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27</a:t>
            </a:fld>
            <a:endParaRPr kumimoji="1" lang="ja-JP" altLang="en-US"/>
          </a:p>
        </p:txBody>
      </p:sp>
      <p:grpSp>
        <p:nvGrpSpPr>
          <p:cNvPr id="8" name="グループ化 7"/>
          <p:cNvGrpSpPr/>
          <p:nvPr/>
        </p:nvGrpSpPr>
        <p:grpSpPr>
          <a:xfrm>
            <a:off x="3281363" y="4480133"/>
            <a:ext cx="3404104" cy="1528463"/>
            <a:chOff x="3678748" y="5312281"/>
            <a:chExt cx="1817873" cy="816236"/>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748" y="5312281"/>
              <a:ext cx="816236" cy="816236"/>
            </a:xfrm>
            <a:prstGeom prst="rect">
              <a:avLst/>
            </a:prstGeom>
            <a:solidFill>
              <a:schemeClr val="bg1"/>
            </a:solidFill>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860" y="5322755"/>
              <a:ext cx="805761" cy="805761"/>
            </a:xfrm>
            <a:prstGeom prst="rect">
              <a:avLst/>
            </a:prstGeom>
            <a:solidFill>
              <a:schemeClr val="bg1"/>
            </a:solidFill>
          </p:spPr>
        </p:pic>
      </p:grpSp>
      <p:sp>
        <p:nvSpPr>
          <p:cNvPr id="12" name="正方形/長方形 11"/>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貴社</a:t>
            </a:r>
            <a:r>
              <a:rPr lang="ja-JP" altLang="en-US" dirty="0" smtClean="0">
                <a:solidFill>
                  <a:schemeClr val="tx1"/>
                </a:solidFill>
                <a:latin typeface="Meiryo UI" panose="020B0604030504040204" pitchFamily="50" charset="-128"/>
                <a:ea typeface="Meiryo UI" panose="020B0604030504040204" pitchFamily="50" charset="-128"/>
              </a:rPr>
              <a:t>の面談対象に合わせて</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修正してください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1175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結果閲覧後</a:t>
            </a:r>
            <a:r>
              <a:rPr lang="ja-JP" altLang="en-US" dirty="0" smtClean="0"/>
              <a:t>の注意点</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28</a:t>
            </a:fld>
            <a:endParaRPr kumimoji="1" lang="ja-JP" altLang="en-US"/>
          </a:p>
        </p:txBody>
      </p:sp>
      <p:sp>
        <p:nvSpPr>
          <p:cNvPr id="6" name="正方形/長方形 5"/>
          <p:cNvSpPr/>
          <p:nvPr/>
        </p:nvSpPr>
        <p:spPr>
          <a:xfrm>
            <a:off x="535040" y="1333671"/>
            <a:ext cx="8691406" cy="4555093"/>
          </a:xfrm>
          <a:prstGeom prst="rect">
            <a:avLst/>
          </a:prstGeom>
        </p:spPr>
        <p:txBody>
          <a:bodyPr wrap="square">
            <a:spAutoFit/>
          </a:bodyPr>
          <a:lstStyle/>
          <a:p>
            <a:pPr marL="285750" indent="-285750">
              <a:spcBef>
                <a:spcPts val="1200"/>
              </a:spcBef>
              <a:buClr>
                <a:srgbClr val="FF0000"/>
              </a:buClr>
              <a:buFont typeface="Wingdings" panose="05000000000000000000" pitchFamily="2" charset="2"/>
              <a:buChar char="ü"/>
            </a:pPr>
            <a:r>
              <a:rPr lang="ja-JP" altLang="en-US" sz="2000" dirty="0" smtClean="0"/>
              <a:t>下記</a:t>
            </a:r>
            <a:r>
              <a:rPr lang="ja-JP" altLang="en-US" sz="2000" dirty="0"/>
              <a:t>の行為は禁止です。 </a:t>
            </a:r>
            <a:endParaRPr lang="en-US" altLang="ja-JP" sz="2000" dirty="0"/>
          </a:p>
          <a:p>
            <a:pPr marL="800100" lvl="1" indent="-342900">
              <a:spcBef>
                <a:spcPts val="1200"/>
              </a:spcBef>
              <a:buClr>
                <a:srgbClr val="FF0000"/>
              </a:buClr>
              <a:buFont typeface="Wingdings" panose="05000000000000000000" pitchFamily="2" charset="2"/>
              <a:buChar char="n"/>
            </a:pPr>
            <a:r>
              <a:rPr lang="ja-JP" altLang="en-US" sz="2000" dirty="0" smtClean="0"/>
              <a:t>メンバー</a:t>
            </a:r>
            <a:r>
              <a:rPr lang="ja-JP" altLang="en-US" sz="2000" dirty="0"/>
              <a:t>のコンディションや性格について触れたレポートを、 </a:t>
            </a:r>
            <a:r>
              <a:rPr lang="en-US" altLang="ja-JP" sz="2000" dirty="0" smtClean="0"/>
              <a:t/>
            </a:r>
            <a:br>
              <a:rPr lang="en-US" altLang="ja-JP" sz="2000" dirty="0" smtClean="0"/>
            </a:br>
            <a:r>
              <a:rPr lang="ja-JP" altLang="en-US" sz="2000" dirty="0" smtClean="0"/>
              <a:t>机上</a:t>
            </a:r>
            <a:r>
              <a:rPr lang="ja-JP" altLang="en-US" sz="2000" dirty="0"/>
              <a:t>等</a:t>
            </a:r>
            <a:r>
              <a:rPr lang="ja-JP" altLang="en-US" sz="2000" b="1" u="sng" dirty="0">
                <a:solidFill>
                  <a:srgbClr val="FF0000"/>
                </a:solidFill>
              </a:rPr>
              <a:t>誰かの目に触れやすいところに放置</a:t>
            </a:r>
            <a:r>
              <a:rPr lang="ja-JP" altLang="en-US" sz="2000" dirty="0"/>
              <a:t>する </a:t>
            </a:r>
            <a:endParaRPr lang="en-US" altLang="ja-JP" sz="2000" dirty="0"/>
          </a:p>
          <a:p>
            <a:pPr marL="800100" lvl="1" indent="-342900">
              <a:spcBef>
                <a:spcPts val="1200"/>
              </a:spcBef>
              <a:buClr>
                <a:srgbClr val="FF0000"/>
              </a:buClr>
              <a:buFont typeface="Wingdings" panose="05000000000000000000" pitchFamily="2" charset="2"/>
              <a:buChar char="n"/>
            </a:pPr>
            <a:r>
              <a:rPr lang="ja-JP" altLang="en-US" sz="2000" dirty="0" smtClean="0"/>
              <a:t>飲み会</a:t>
            </a:r>
            <a:r>
              <a:rPr lang="ja-JP" altLang="en-US" sz="2000" dirty="0"/>
              <a:t>・社内等で「</a:t>
            </a:r>
            <a:r>
              <a:rPr lang="ja-JP" altLang="en-US" sz="2000" b="1" u="sng" dirty="0">
                <a:solidFill>
                  <a:srgbClr val="FF0000"/>
                </a:solidFill>
              </a:rPr>
              <a:t>あのメンバーの性格はこうだから・状態はこうだから</a:t>
            </a:r>
            <a:r>
              <a:rPr lang="ja-JP" altLang="en-US" sz="2000" dirty="0"/>
              <a:t>」</a:t>
            </a:r>
            <a:r>
              <a:rPr lang="ja-JP" altLang="en-US" sz="2000" dirty="0" smtClean="0"/>
              <a:t>と</a:t>
            </a:r>
            <a:r>
              <a:rPr lang="en-US" altLang="ja-JP" sz="2000" dirty="0" smtClean="0"/>
              <a:t/>
            </a:r>
            <a:br>
              <a:rPr lang="en-US" altLang="ja-JP" sz="2000" dirty="0" smtClean="0"/>
            </a:br>
            <a:r>
              <a:rPr lang="ja-JP" altLang="en-US" sz="2000" dirty="0" smtClean="0"/>
              <a:t>オープン</a:t>
            </a:r>
            <a:r>
              <a:rPr lang="ja-JP" altLang="en-US" sz="2000" dirty="0"/>
              <a:t>に会話</a:t>
            </a:r>
            <a:r>
              <a:rPr lang="ja-JP" altLang="en-US" sz="2000" dirty="0" smtClean="0"/>
              <a:t>する</a:t>
            </a:r>
            <a:endParaRPr lang="en-US" altLang="ja-JP" sz="2000" dirty="0" smtClean="0"/>
          </a:p>
          <a:p>
            <a:pPr marL="800100" lvl="1" indent="-342900">
              <a:spcBef>
                <a:spcPts val="1200"/>
              </a:spcBef>
              <a:buClr>
                <a:srgbClr val="FF0000"/>
              </a:buClr>
              <a:buFont typeface="Wingdings" panose="05000000000000000000" pitchFamily="2" charset="2"/>
              <a:buChar char="n"/>
            </a:pPr>
            <a:r>
              <a:rPr lang="ja-JP" altLang="en-US" sz="2000" dirty="0" smtClean="0"/>
              <a:t>メンバー</a:t>
            </a:r>
            <a:r>
              <a:rPr lang="ja-JP" altLang="en-US" sz="2000" dirty="0"/>
              <a:t>本人に</a:t>
            </a:r>
            <a:r>
              <a:rPr lang="ja-JP" altLang="en-US" sz="2000" dirty="0" smtClean="0"/>
              <a:t>、「</a:t>
            </a:r>
            <a:r>
              <a:rPr lang="ja-JP" altLang="en-US" sz="2000" b="1" u="sng" dirty="0">
                <a:solidFill>
                  <a:srgbClr val="FF0000"/>
                </a:solidFill>
              </a:rPr>
              <a:t>サーベイ結果が窮々だったけど、</a:t>
            </a:r>
            <a:r>
              <a:rPr lang="ja-JP" altLang="en-US" sz="2000" b="1" u="sng" dirty="0" smtClean="0">
                <a:solidFill>
                  <a:srgbClr val="FF0000"/>
                </a:solidFill>
              </a:rPr>
              <a:t>どういうつもりなの</a:t>
            </a:r>
            <a:r>
              <a:rPr lang="ja-JP" altLang="en-US" sz="2000" b="1" u="sng" dirty="0">
                <a:solidFill>
                  <a:srgbClr val="FF0000"/>
                </a:solidFill>
              </a:rPr>
              <a:t>？</a:t>
            </a:r>
            <a:r>
              <a:rPr lang="ja-JP" altLang="en-US" sz="2000" dirty="0"/>
              <a:t>」</a:t>
            </a:r>
            <a:r>
              <a:rPr lang="ja-JP" altLang="en-US" sz="2000" dirty="0" smtClean="0"/>
              <a:t>と</a:t>
            </a:r>
            <a:r>
              <a:rPr lang="en-US" altLang="ja-JP" sz="2000" dirty="0" smtClean="0"/>
              <a:t/>
            </a:r>
            <a:br>
              <a:rPr lang="en-US" altLang="ja-JP" sz="2000" dirty="0" smtClean="0"/>
            </a:br>
            <a:r>
              <a:rPr lang="ja-JP" altLang="en-US" sz="2000" dirty="0" smtClean="0"/>
              <a:t>詰め寄る</a:t>
            </a:r>
            <a:r>
              <a:rPr lang="en-US" altLang="ja-JP" sz="2000" dirty="0" smtClean="0"/>
              <a:t/>
            </a:r>
            <a:br>
              <a:rPr lang="en-US" altLang="ja-JP" sz="2000" dirty="0" smtClean="0"/>
            </a:br>
            <a:r>
              <a:rPr lang="ja-JP" altLang="en-US" sz="2000" dirty="0" smtClean="0"/>
              <a:t>＊</a:t>
            </a:r>
            <a:r>
              <a:rPr lang="ja-JP" altLang="en-US" sz="2000" dirty="0"/>
              <a:t>メンバー本人には「窮々」などの言葉を用いた結果は開示されて</a:t>
            </a:r>
            <a:r>
              <a:rPr lang="ja-JP" altLang="en-US" sz="2000" dirty="0" smtClean="0"/>
              <a:t>いません</a:t>
            </a:r>
            <a:endParaRPr lang="en-US" altLang="ja-JP" sz="2000" dirty="0" smtClean="0"/>
          </a:p>
          <a:p>
            <a:pPr marL="800100" lvl="1" indent="-342900">
              <a:spcBef>
                <a:spcPts val="1200"/>
              </a:spcBef>
              <a:buClr>
                <a:srgbClr val="FF0000"/>
              </a:buClr>
              <a:buFont typeface="Wingdings" panose="05000000000000000000" pitchFamily="2" charset="2"/>
              <a:buChar char="n"/>
            </a:pPr>
            <a:endParaRPr lang="en-US" altLang="ja-JP" sz="2000" dirty="0"/>
          </a:p>
          <a:p>
            <a:pPr marL="285750" indent="-285750">
              <a:spcBef>
                <a:spcPts val="1200"/>
              </a:spcBef>
              <a:buClr>
                <a:srgbClr val="FF0000"/>
              </a:buClr>
              <a:buFont typeface="Wingdings" panose="05000000000000000000" pitchFamily="2" charset="2"/>
              <a:buChar char="ü"/>
            </a:pPr>
            <a:r>
              <a:rPr lang="ja-JP" altLang="en-US" sz="2000" dirty="0" smtClean="0"/>
              <a:t>「</a:t>
            </a:r>
            <a:r>
              <a:rPr lang="ja-JP" altLang="en-US" sz="2000" b="1" dirty="0">
                <a:solidFill>
                  <a:srgbClr val="0070C0"/>
                </a:solidFill>
              </a:rPr>
              <a:t>最近任せっきりで話せていなかったから</a:t>
            </a:r>
            <a:r>
              <a:rPr lang="ja-JP" altLang="en-US" sz="2000" dirty="0" smtClean="0"/>
              <a:t>」</a:t>
            </a:r>
            <a:r>
              <a:rPr lang="en-US" altLang="ja-JP" sz="2000" dirty="0" smtClean="0"/>
              <a:t/>
            </a:r>
            <a:br>
              <a:rPr lang="en-US" altLang="ja-JP" sz="2000" dirty="0" smtClean="0"/>
            </a:br>
            <a:r>
              <a:rPr lang="ja-JP" altLang="en-US" sz="2000" dirty="0" smtClean="0"/>
              <a:t>「</a:t>
            </a:r>
            <a:r>
              <a:rPr lang="ja-JP" altLang="en-US" sz="2000" b="1" dirty="0">
                <a:solidFill>
                  <a:srgbClr val="0070C0"/>
                </a:solidFill>
              </a:rPr>
              <a:t>サーベイの結果を見て、大変そうだったので、詳しく</a:t>
            </a:r>
            <a:r>
              <a:rPr lang="ja-JP" altLang="en-US" sz="2000" b="1" dirty="0" smtClean="0">
                <a:solidFill>
                  <a:srgbClr val="0070C0"/>
                </a:solidFill>
              </a:rPr>
              <a:t>話を</a:t>
            </a:r>
            <a:r>
              <a:rPr lang="ja-JP" altLang="en-US" sz="2000" b="1" dirty="0">
                <a:solidFill>
                  <a:srgbClr val="0070C0"/>
                </a:solidFill>
              </a:rPr>
              <a:t>聞かせてほしい</a:t>
            </a:r>
            <a:r>
              <a:rPr lang="ja-JP" altLang="en-US" sz="2000" dirty="0" smtClean="0"/>
              <a:t>」</a:t>
            </a:r>
            <a:r>
              <a:rPr lang="en-US" altLang="ja-JP" sz="2000" dirty="0" smtClean="0"/>
              <a:t/>
            </a:r>
            <a:br>
              <a:rPr lang="en-US" altLang="ja-JP" sz="2000" dirty="0" smtClean="0"/>
            </a:br>
            <a:r>
              <a:rPr lang="ja-JP" altLang="en-US" sz="2000" dirty="0" smtClean="0"/>
              <a:t>など</a:t>
            </a:r>
            <a:r>
              <a:rPr lang="ja-JP" altLang="en-US" sz="2000" dirty="0"/>
              <a:t>、個別に声掛けを</a:t>
            </a:r>
            <a:r>
              <a:rPr lang="ja-JP" altLang="en-US" sz="2000" dirty="0" smtClean="0"/>
              <a:t>行っていただくようお願いします。</a:t>
            </a:r>
            <a:endParaRPr lang="ja-JP" altLang="en-US" sz="2000" dirty="0"/>
          </a:p>
        </p:txBody>
      </p:sp>
      <p:sp>
        <p:nvSpPr>
          <p:cNvPr id="8" name="正方形/長方形 7"/>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619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INSIDES</a:t>
            </a:r>
            <a:r>
              <a:rPr kumimoji="1" lang="ja-JP" altLang="en-US" dirty="0" smtClean="0"/>
              <a:t>（インサイズ）導入の背景</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人事</a:t>
            </a:r>
            <a:r>
              <a:rPr lang="ja-JP" altLang="en-US" dirty="0" smtClean="0"/>
              <a:t>の</a:t>
            </a:r>
            <a:r>
              <a:rPr lang="ja-JP" altLang="en-US" dirty="0"/>
              <a:t>皆様</a:t>
            </a:r>
            <a:r>
              <a:rPr lang="ja-JP" altLang="en-US" dirty="0" smtClean="0"/>
              <a:t>のお言葉で、</a:t>
            </a:r>
            <a:r>
              <a:rPr lang="en-US" altLang="ja-JP" dirty="0" smtClean="0"/>
              <a:t>INSIDES</a:t>
            </a:r>
            <a:r>
              <a:rPr lang="ja-JP" altLang="en-US" dirty="0" smtClean="0"/>
              <a:t>導入の背景をお伝え下さい。</a:t>
            </a:r>
            <a:endParaRPr lang="en-US" altLang="ja-JP"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a:t>
            </a:fld>
            <a:endParaRPr kumimoji="1" lang="ja-JP" altLang="en-US"/>
          </a:p>
        </p:txBody>
      </p:sp>
      <p:sp>
        <p:nvSpPr>
          <p:cNvPr id="8" name="正方形/長方形 7"/>
          <p:cNvSpPr/>
          <p:nvPr/>
        </p:nvSpPr>
        <p:spPr>
          <a:xfrm>
            <a:off x="239843" y="1190812"/>
            <a:ext cx="9368852" cy="21969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b="1" spc="70" dirty="0" smtClean="0">
                <a:solidFill>
                  <a:schemeClr val="tx1"/>
                </a:solidFill>
              </a:rPr>
              <a:t>記入のポイント：</a:t>
            </a:r>
            <a:endParaRPr kumimoji="1" lang="en-US" altLang="ja-JP" sz="1400" b="1" spc="70" dirty="0" smtClean="0">
              <a:solidFill>
                <a:schemeClr val="tx1"/>
              </a:solidFill>
            </a:endParaRPr>
          </a:p>
          <a:p>
            <a:pPr marL="285750" indent="-285750">
              <a:spcBef>
                <a:spcPts val="600"/>
              </a:spcBef>
              <a:buFont typeface="Wingdings" panose="05000000000000000000" pitchFamily="2" charset="2"/>
              <a:buChar char="ü"/>
            </a:pPr>
            <a:r>
              <a:rPr kumimoji="1" lang="en-US" altLang="ja-JP" sz="1400" spc="70" dirty="0">
                <a:solidFill>
                  <a:schemeClr val="tx1"/>
                </a:solidFill>
              </a:rPr>
              <a:t>INSIDES</a:t>
            </a:r>
            <a:r>
              <a:rPr kumimoji="1" lang="ja-JP" altLang="en-US" sz="1400" spc="70" dirty="0">
                <a:solidFill>
                  <a:schemeClr val="tx1"/>
                </a:solidFill>
              </a:rPr>
              <a:t>に限らず新たな取り組みを始めるときは</a:t>
            </a:r>
            <a:r>
              <a:rPr kumimoji="1" lang="ja-JP" altLang="en-US" sz="1400" spc="70" dirty="0" smtClean="0">
                <a:solidFill>
                  <a:schemeClr val="tx1"/>
                </a:solidFill>
              </a:rPr>
              <a:t>、</a:t>
            </a:r>
            <a:r>
              <a:rPr kumimoji="1" lang="en-US" altLang="ja-JP" sz="1400" spc="70" dirty="0" smtClean="0">
                <a:solidFill>
                  <a:schemeClr val="tx1"/>
                </a:solidFill>
              </a:rPr>
              <a:t/>
            </a:r>
            <a:br>
              <a:rPr kumimoji="1" lang="en-US" altLang="ja-JP" sz="1400" spc="70" dirty="0" smtClean="0">
                <a:solidFill>
                  <a:schemeClr val="tx1"/>
                </a:solidFill>
              </a:rPr>
            </a:br>
            <a:r>
              <a:rPr kumimoji="1" lang="ja-JP" altLang="en-US" sz="1400" spc="70" dirty="0" smtClean="0">
                <a:solidFill>
                  <a:schemeClr val="tx1"/>
                </a:solidFill>
              </a:rPr>
              <a:t>現場</a:t>
            </a:r>
            <a:r>
              <a:rPr kumimoji="1" lang="ja-JP" altLang="en-US" sz="1400" spc="70" dirty="0">
                <a:solidFill>
                  <a:schemeClr val="tx1"/>
                </a:solidFill>
              </a:rPr>
              <a:t>から「やることを増やすな」「意味あるのか」等、否定的なリアクションが一定出るものです</a:t>
            </a:r>
            <a:r>
              <a:rPr kumimoji="1" lang="ja-JP" altLang="en-US" sz="1400" spc="70" dirty="0" smtClean="0">
                <a:solidFill>
                  <a:schemeClr val="tx1"/>
                </a:solidFill>
              </a:rPr>
              <a:t>。</a:t>
            </a:r>
            <a:r>
              <a:rPr kumimoji="1" lang="en-US" altLang="ja-JP" sz="1400" spc="70" dirty="0" smtClean="0">
                <a:solidFill>
                  <a:schemeClr val="tx1"/>
                </a:solidFill>
              </a:rPr>
              <a:t/>
            </a:r>
            <a:br>
              <a:rPr kumimoji="1" lang="en-US" altLang="ja-JP" sz="1400" spc="70" dirty="0" smtClean="0">
                <a:solidFill>
                  <a:schemeClr val="tx1"/>
                </a:solidFill>
              </a:rPr>
            </a:br>
            <a:r>
              <a:rPr kumimoji="1" lang="ja-JP" altLang="en-US" sz="1400" spc="70" dirty="0" smtClean="0">
                <a:solidFill>
                  <a:schemeClr val="tx1"/>
                </a:solidFill>
              </a:rPr>
              <a:t>その</a:t>
            </a:r>
            <a:r>
              <a:rPr kumimoji="1" lang="ja-JP" altLang="en-US" sz="1400" spc="70" dirty="0">
                <a:solidFill>
                  <a:schemeClr val="tx1"/>
                </a:solidFill>
              </a:rPr>
              <a:t>ため、</a:t>
            </a:r>
            <a:r>
              <a:rPr kumimoji="1" lang="ja-JP" altLang="en-US" sz="1400" b="1" u="sng" spc="70" dirty="0">
                <a:solidFill>
                  <a:schemeClr val="tx1"/>
                </a:solidFill>
              </a:rPr>
              <a:t>現場目線に立った導入のメリットをわかりやすく伝える</a:t>
            </a:r>
            <a:r>
              <a:rPr kumimoji="1" lang="ja-JP" altLang="en-US" sz="1400" spc="70" dirty="0">
                <a:solidFill>
                  <a:schemeClr val="tx1"/>
                </a:solidFill>
              </a:rPr>
              <a:t>ことがポイントです</a:t>
            </a:r>
            <a:r>
              <a:rPr kumimoji="1" lang="ja-JP" altLang="en-US" sz="1400" spc="70" dirty="0" smtClean="0">
                <a:solidFill>
                  <a:schemeClr val="tx1"/>
                </a:solidFill>
              </a:rPr>
              <a:t>。</a:t>
            </a:r>
            <a:endParaRPr kumimoji="1" lang="en-US" altLang="ja-JP" sz="1400" spc="70" dirty="0" smtClean="0">
              <a:solidFill>
                <a:schemeClr val="tx1"/>
              </a:solidFill>
            </a:endParaRPr>
          </a:p>
          <a:p>
            <a:pPr marL="285750" indent="-285750">
              <a:spcBef>
                <a:spcPts val="600"/>
              </a:spcBef>
              <a:buFont typeface="Wingdings" panose="05000000000000000000" pitchFamily="2" charset="2"/>
              <a:buChar char="ü"/>
            </a:pPr>
            <a:r>
              <a:rPr kumimoji="1" lang="ja-JP" altLang="en-US" sz="1400" spc="70" dirty="0" smtClean="0">
                <a:solidFill>
                  <a:schemeClr val="tx1"/>
                </a:solidFill>
              </a:rPr>
              <a:t>「</a:t>
            </a:r>
            <a:r>
              <a:rPr kumimoji="1" lang="ja-JP" altLang="en-US" sz="1400" spc="70" dirty="0">
                <a:solidFill>
                  <a:schemeClr val="tx1"/>
                </a:solidFill>
              </a:rPr>
              <a:t>現場の通信簿≒人事</a:t>
            </a:r>
            <a:r>
              <a:rPr kumimoji="1" lang="en-US" altLang="ja-JP" sz="1400" spc="70" dirty="0">
                <a:solidFill>
                  <a:schemeClr val="tx1"/>
                </a:solidFill>
              </a:rPr>
              <a:t>/</a:t>
            </a:r>
            <a:r>
              <a:rPr kumimoji="1" lang="ja-JP" altLang="en-US" sz="1400" spc="70" dirty="0">
                <a:solidFill>
                  <a:schemeClr val="tx1"/>
                </a:solidFill>
              </a:rPr>
              <a:t>会社がマネジメント状況を監視しようとしている」と捉えられる</a:t>
            </a:r>
            <a:r>
              <a:rPr kumimoji="1" lang="ja-JP" altLang="en-US" sz="1400" spc="70" dirty="0" smtClean="0">
                <a:solidFill>
                  <a:schemeClr val="tx1"/>
                </a:solidFill>
              </a:rPr>
              <a:t>と</a:t>
            </a:r>
            <a:r>
              <a:rPr kumimoji="1" lang="en-US" altLang="ja-JP" sz="1400" spc="70" dirty="0" smtClean="0">
                <a:solidFill>
                  <a:schemeClr val="tx1"/>
                </a:solidFill>
              </a:rPr>
              <a:t/>
            </a:r>
            <a:br>
              <a:rPr kumimoji="1" lang="en-US" altLang="ja-JP" sz="1400" spc="70" dirty="0" smtClean="0">
                <a:solidFill>
                  <a:schemeClr val="tx1"/>
                </a:solidFill>
              </a:rPr>
            </a:br>
            <a:r>
              <a:rPr kumimoji="1" lang="ja-JP" altLang="en-US" sz="1400" spc="70" dirty="0" smtClean="0">
                <a:solidFill>
                  <a:schemeClr val="tx1"/>
                </a:solidFill>
              </a:rPr>
              <a:t>協力</a:t>
            </a:r>
            <a:r>
              <a:rPr kumimoji="1" lang="ja-JP" altLang="en-US" sz="1400" spc="70" dirty="0">
                <a:solidFill>
                  <a:schemeClr val="tx1"/>
                </a:solidFill>
              </a:rPr>
              <a:t>を得づらくなります</a:t>
            </a:r>
            <a:r>
              <a:rPr kumimoji="1" lang="ja-JP" altLang="en-US" sz="1400" spc="70" dirty="0" smtClean="0">
                <a:solidFill>
                  <a:schemeClr val="tx1"/>
                </a:solidFill>
              </a:rPr>
              <a:t>。</a:t>
            </a:r>
            <a:r>
              <a:rPr kumimoji="1" lang="en-US" altLang="ja-JP" sz="1400" spc="70" dirty="0" smtClean="0">
                <a:solidFill>
                  <a:schemeClr val="tx1"/>
                </a:solidFill>
              </a:rPr>
              <a:t/>
            </a:r>
            <a:br>
              <a:rPr kumimoji="1" lang="en-US" altLang="ja-JP" sz="1400" spc="70" dirty="0" smtClean="0">
                <a:solidFill>
                  <a:schemeClr val="tx1"/>
                </a:solidFill>
              </a:rPr>
            </a:br>
            <a:r>
              <a:rPr kumimoji="1" lang="ja-JP" altLang="en-US" sz="1400" spc="70" dirty="0" smtClean="0">
                <a:solidFill>
                  <a:schemeClr val="tx1"/>
                </a:solidFill>
              </a:rPr>
              <a:t>その</a:t>
            </a:r>
            <a:r>
              <a:rPr kumimoji="1" lang="ja-JP" altLang="en-US" sz="1400" spc="70" dirty="0">
                <a:solidFill>
                  <a:schemeClr val="tx1"/>
                </a:solidFill>
              </a:rPr>
              <a:t>ため、「</a:t>
            </a:r>
            <a:r>
              <a:rPr kumimoji="1" lang="ja-JP" altLang="en-US" sz="1400" b="1" u="sng" spc="70" dirty="0">
                <a:solidFill>
                  <a:schemeClr val="tx1"/>
                </a:solidFill>
              </a:rPr>
              <a:t>会社</a:t>
            </a:r>
            <a:r>
              <a:rPr kumimoji="1" lang="en-US" altLang="ja-JP" sz="1400" b="1" u="sng" spc="70" dirty="0">
                <a:solidFill>
                  <a:schemeClr val="tx1"/>
                </a:solidFill>
              </a:rPr>
              <a:t>/</a:t>
            </a:r>
            <a:r>
              <a:rPr kumimoji="1" lang="ja-JP" altLang="en-US" sz="1400" b="1" u="sng" spc="70" dirty="0">
                <a:solidFill>
                  <a:schemeClr val="tx1"/>
                </a:solidFill>
              </a:rPr>
              <a:t>人事はマネジャーの置かれた状況を理解しているからこそ、支援したい</a:t>
            </a:r>
            <a:r>
              <a:rPr kumimoji="1" lang="ja-JP" altLang="en-US" sz="1400" spc="70" dirty="0">
                <a:solidFill>
                  <a:schemeClr val="tx1"/>
                </a:solidFill>
              </a:rPr>
              <a:t>」と</a:t>
            </a:r>
            <a:r>
              <a:rPr kumimoji="1" lang="ja-JP" altLang="en-US" sz="1400" spc="70" dirty="0" smtClean="0">
                <a:solidFill>
                  <a:schemeClr val="tx1"/>
                </a:solidFill>
              </a:rPr>
              <a:t>いった</a:t>
            </a:r>
            <a:r>
              <a:rPr kumimoji="1" lang="en-US" altLang="ja-JP" sz="1400" spc="70" dirty="0" smtClean="0">
                <a:solidFill>
                  <a:schemeClr val="tx1"/>
                </a:solidFill>
              </a:rPr>
              <a:t/>
            </a:r>
            <a:br>
              <a:rPr kumimoji="1" lang="en-US" altLang="ja-JP" sz="1400" spc="70" dirty="0" smtClean="0">
                <a:solidFill>
                  <a:schemeClr val="tx1"/>
                </a:solidFill>
              </a:rPr>
            </a:br>
            <a:r>
              <a:rPr kumimoji="1" lang="ja-JP" altLang="en-US" sz="1400" spc="70" dirty="0" smtClean="0">
                <a:solidFill>
                  <a:schemeClr val="tx1"/>
                </a:solidFill>
              </a:rPr>
              <a:t>寄り添い</a:t>
            </a:r>
            <a:r>
              <a:rPr kumimoji="1" lang="ja-JP" altLang="en-US" sz="1400" spc="70" dirty="0">
                <a:solidFill>
                  <a:schemeClr val="tx1"/>
                </a:solidFill>
              </a:rPr>
              <a:t>スタンスを示すこともポイントです</a:t>
            </a:r>
            <a:r>
              <a:rPr kumimoji="1" lang="ja-JP" altLang="en-US" sz="1400" spc="70" dirty="0" smtClean="0">
                <a:solidFill>
                  <a:schemeClr val="tx1"/>
                </a:solidFill>
              </a:rPr>
              <a:t>。</a:t>
            </a:r>
            <a:endParaRPr kumimoji="1" lang="en-US" altLang="ja-JP" sz="1400" spc="70" dirty="0">
              <a:solidFill>
                <a:schemeClr val="tx1"/>
              </a:solidFill>
            </a:endParaRPr>
          </a:p>
        </p:txBody>
      </p:sp>
      <p:sp>
        <p:nvSpPr>
          <p:cNvPr id="10" name="正方形/長方形 9"/>
          <p:cNvSpPr/>
          <p:nvPr/>
        </p:nvSpPr>
        <p:spPr>
          <a:xfrm>
            <a:off x="239843" y="3500422"/>
            <a:ext cx="9368852" cy="27853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b="1" spc="70" dirty="0" smtClean="0">
                <a:solidFill>
                  <a:schemeClr val="tx1"/>
                </a:solidFill>
              </a:rPr>
              <a:t>記入例：</a:t>
            </a:r>
            <a:endParaRPr kumimoji="1" lang="en-US" altLang="ja-JP" sz="1400" b="1" spc="70" dirty="0" smtClean="0">
              <a:solidFill>
                <a:schemeClr val="tx1"/>
              </a:solidFill>
            </a:endParaRPr>
          </a:p>
          <a:p>
            <a:pPr>
              <a:spcBef>
                <a:spcPts val="600"/>
              </a:spcBef>
            </a:pPr>
            <a:r>
              <a:rPr kumimoji="1" lang="ja-JP" altLang="en-US" sz="1400" spc="70" dirty="0">
                <a:solidFill>
                  <a:schemeClr val="tx1"/>
                </a:solidFill>
              </a:rPr>
              <a:t>悪い例</a:t>
            </a:r>
            <a:r>
              <a:rPr kumimoji="1" lang="ja-JP" altLang="en-US" sz="1400" spc="70" dirty="0" smtClean="0">
                <a:solidFill>
                  <a:schemeClr val="tx1"/>
                </a:solidFill>
              </a:rPr>
              <a:t>：</a:t>
            </a:r>
            <a:endParaRPr kumimoji="1" lang="en-US" altLang="ja-JP" sz="1400" spc="70" dirty="0">
              <a:solidFill>
                <a:schemeClr val="tx1"/>
              </a:solidFill>
            </a:endParaRPr>
          </a:p>
          <a:p>
            <a:pPr marL="742950" lvl="1" indent="-285750">
              <a:spcBef>
                <a:spcPts val="600"/>
              </a:spcBef>
              <a:buFont typeface="Century Gothic" panose="020B0502020202020204" pitchFamily="34" charset="0"/>
              <a:buChar char="▲"/>
            </a:pPr>
            <a:r>
              <a:rPr kumimoji="1" lang="ja-JP" altLang="en-US" sz="1400" spc="70" dirty="0" smtClean="0">
                <a:solidFill>
                  <a:schemeClr val="tx1"/>
                </a:solidFill>
              </a:rPr>
              <a:t>メンバー</a:t>
            </a:r>
            <a:r>
              <a:rPr kumimoji="1" lang="ja-JP" altLang="en-US" sz="1400" spc="70" dirty="0">
                <a:solidFill>
                  <a:schemeClr val="tx1"/>
                </a:solidFill>
              </a:rPr>
              <a:t>のモチベーションをあげるため、離職率を下げるため</a:t>
            </a:r>
          </a:p>
          <a:p>
            <a:pPr>
              <a:spcBef>
                <a:spcPts val="600"/>
              </a:spcBef>
            </a:pPr>
            <a:r>
              <a:rPr kumimoji="1" lang="ja-JP" altLang="en-US" sz="1400" spc="70" dirty="0">
                <a:solidFill>
                  <a:schemeClr val="tx1"/>
                </a:solidFill>
              </a:rPr>
              <a:t>よい例</a:t>
            </a:r>
            <a:r>
              <a:rPr kumimoji="1" lang="ja-JP" altLang="en-US" sz="1400" spc="70" dirty="0" smtClean="0">
                <a:solidFill>
                  <a:schemeClr val="tx1"/>
                </a:solidFill>
              </a:rPr>
              <a:t>：</a:t>
            </a:r>
            <a:endParaRPr kumimoji="1" lang="en-US" altLang="ja-JP" sz="1400" spc="70" dirty="0" smtClean="0">
              <a:solidFill>
                <a:schemeClr val="tx1"/>
              </a:solidFill>
            </a:endParaRPr>
          </a:p>
          <a:p>
            <a:pPr marL="742950" lvl="1" indent="-285750">
              <a:spcBef>
                <a:spcPts val="600"/>
              </a:spcBef>
              <a:buFont typeface="Yu Gothic" panose="020B0400000000000000" pitchFamily="50" charset="-128"/>
              <a:buChar char="◎"/>
            </a:pPr>
            <a:r>
              <a:rPr kumimoji="1" lang="ja-JP" altLang="en-US" sz="1400" spc="70" dirty="0" smtClean="0">
                <a:solidFill>
                  <a:schemeClr val="tx1"/>
                </a:solidFill>
              </a:rPr>
              <a:t>実施</a:t>
            </a:r>
            <a:r>
              <a:rPr kumimoji="1" lang="ja-JP" altLang="en-US" sz="1400" spc="70" dirty="0">
                <a:solidFill>
                  <a:schemeClr val="tx1"/>
                </a:solidFill>
              </a:rPr>
              <a:t>いただいている</a:t>
            </a:r>
            <a:r>
              <a:rPr kumimoji="1" lang="en-US" altLang="ja-JP" sz="1400" spc="70" dirty="0">
                <a:solidFill>
                  <a:schemeClr val="tx1"/>
                </a:solidFill>
              </a:rPr>
              <a:t>1on1</a:t>
            </a:r>
            <a:r>
              <a:rPr kumimoji="1" lang="ja-JP" altLang="en-US" sz="1400" spc="70" dirty="0">
                <a:solidFill>
                  <a:schemeClr val="tx1"/>
                </a:solidFill>
              </a:rPr>
              <a:t>について、メンバーと何を話せば良いかわからないと言う声が人事にあがってきたため、面談がスムーズにできるよう</a:t>
            </a:r>
            <a:r>
              <a:rPr kumimoji="1" lang="ja-JP" altLang="en-US" sz="1400" spc="70" dirty="0" smtClean="0">
                <a:solidFill>
                  <a:schemeClr val="tx1"/>
                </a:solidFill>
              </a:rPr>
              <a:t>に導入します。</a:t>
            </a:r>
            <a:endParaRPr kumimoji="1" lang="en-US" altLang="ja-JP" sz="1400" spc="70" dirty="0" smtClean="0">
              <a:solidFill>
                <a:schemeClr val="tx1"/>
              </a:solidFill>
            </a:endParaRPr>
          </a:p>
          <a:p>
            <a:pPr marL="742950" lvl="1" indent="-285750">
              <a:spcBef>
                <a:spcPts val="600"/>
              </a:spcBef>
              <a:buFont typeface="Yu Gothic" panose="020B0400000000000000" pitchFamily="50" charset="-128"/>
              <a:buChar char="◎"/>
            </a:pPr>
            <a:r>
              <a:rPr kumimoji="1" lang="ja-JP" altLang="en-US" sz="1400" spc="70" dirty="0" smtClean="0">
                <a:solidFill>
                  <a:schemeClr val="tx1"/>
                </a:solidFill>
              </a:rPr>
              <a:t>離職</a:t>
            </a:r>
            <a:r>
              <a:rPr kumimoji="1" lang="ja-JP" altLang="en-US" sz="1400" spc="70" dirty="0">
                <a:solidFill>
                  <a:schemeClr val="tx1"/>
                </a:solidFill>
              </a:rPr>
              <a:t>が続いており、皆様にも負荷がかかっています。</a:t>
            </a:r>
            <a:br>
              <a:rPr kumimoji="1" lang="ja-JP" altLang="en-US" sz="1400" spc="70" dirty="0">
                <a:solidFill>
                  <a:schemeClr val="tx1"/>
                </a:solidFill>
              </a:rPr>
            </a:br>
            <a:r>
              <a:rPr kumimoji="1" lang="ja-JP" altLang="en-US" sz="1400" spc="70" dirty="0">
                <a:solidFill>
                  <a:schemeClr val="tx1"/>
                </a:solidFill>
              </a:rPr>
              <a:t>人事としては、●●の施策を検討しております。</a:t>
            </a:r>
            <a:br>
              <a:rPr kumimoji="1" lang="ja-JP" altLang="en-US" sz="1400" spc="70" dirty="0">
                <a:solidFill>
                  <a:schemeClr val="tx1"/>
                </a:solidFill>
              </a:rPr>
            </a:br>
            <a:r>
              <a:rPr kumimoji="1" lang="ja-JP" altLang="en-US" sz="1400" spc="70" dirty="0">
                <a:solidFill>
                  <a:schemeClr val="tx1"/>
                </a:solidFill>
              </a:rPr>
              <a:t>加えて、「相談できずに不安や悩みを溜め込むこと」が離職に大きく影響するということがわかりました。</a:t>
            </a:r>
            <a:br>
              <a:rPr kumimoji="1" lang="ja-JP" altLang="en-US" sz="1400" spc="70" dirty="0">
                <a:solidFill>
                  <a:schemeClr val="tx1"/>
                </a:solidFill>
              </a:rPr>
            </a:br>
            <a:r>
              <a:rPr kumimoji="1" lang="ja-JP" altLang="en-US" sz="1400" spc="70" dirty="0">
                <a:solidFill>
                  <a:schemeClr val="tx1"/>
                </a:solidFill>
              </a:rPr>
              <a:t>そのため、メンバーが相談できる環境を会社全体でつくっていきたく、</a:t>
            </a:r>
            <a:r>
              <a:rPr kumimoji="1" lang="en-US" altLang="ja-JP" sz="1400" spc="70" dirty="0">
                <a:solidFill>
                  <a:schemeClr val="tx1"/>
                </a:solidFill>
              </a:rPr>
              <a:t>INSIDES</a:t>
            </a:r>
            <a:r>
              <a:rPr kumimoji="1" lang="ja-JP" altLang="en-US" sz="1400" spc="70" dirty="0">
                <a:solidFill>
                  <a:schemeClr val="tx1"/>
                </a:solidFill>
              </a:rPr>
              <a:t>を導入することとしました。</a:t>
            </a:r>
          </a:p>
        </p:txBody>
      </p:sp>
      <p:sp>
        <p:nvSpPr>
          <p:cNvPr id="6" name="正方形/長方形 5"/>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ご記入ください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272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5411448"/>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導入の背景</a:t>
            </a:r>
            <a:endParaRPr kumimoji="1" lang="en-US" altLang="ja-JP" sz="3200" b="1" spc="160" dirty="0" smtClean="0"/>
          </a:p>
          <a:p>
            <a:pPr marL="809625" indent="-630238">
              <a:lnSpc>
                <a:spcPct val="150000"/>
              </a:lnSpc>
              <a:buClr>
                <a:srgbClr val="0070C0"/>
              </a:buClr>
              <a:buFont typeface="+mj-lt"/>
              <a:buAutoNum type="arabicPeriod"/>
            </a:pPr>
            <a:r>
              <a:rPr lang="en-US" altLang="ja-JP" sz="3200" b="1" spc="160" dirty="0" smtClean="0"/>
              <a:t>INSIDES</a:t>
            </a:r>
            <a:r>
              <a:rPr lang="ja-JP" altLang="en-US" sz="3200" b="1" spc="160" dirty="0"/>
              <a:t>活用</a:t>
            </a:r>
            <a:r>
              <a:rPr lang="ja-JP" altLang="en-US" sz="3200" b="1" spc="160" dirty="0" smtClean="0"/>
              <a:t>の</a:t>
            </a:r>
            <a:r>
              <a:rPr lang="ja-JP" altLang="en-US" sz="3200" b="1" spc="160" dirty="0"/>
              <a:t>メリット</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smtClean="0"/>
              <a:t>は</a:t>
            </a:r>
            <a:r>
              <a:rPr lang="ja-JP" altLang="en-US" sz="3200" b="1" spc="160" dirty="0"/>
              <a:t>じ</a:t>
            </a:r>
            <a:r>
              <a:rPr lang="ja-JP" altLang="en-US" sz="3200" b="1" spc="160" dirty="0" smtClean="0"/>
              <a:t>めにご協力いただく、</a:t>
            </a:r>
            <a:r>
              <a:rPr lang="en-US" altLang="ja-JP" sz="3200" b="1" spc="160" dirty="0" smtClean="0"/>
              <a:t>1</a:t>
            </a:r>
            <a:r>
              <a:rPr lang="ja-JP" altLang="en-US" sz="3200" b="1" spc="160" dirty="0" err="1" smtClean="0"/>
              <a:t>つの</a:t>
            </a:r>
            <a:r>
              <a:rPr lang="ja-JP" altLang="en-US" sz="3200" b="1" spc="160" dirty="0" smtClean="0"/>
              <a:t>こと</a:t>
            </a:r>
            <a:r>
              <a:rPr lang="en-US" altLang="ja-JP" sz="3200" b="1" spc="160" dirty="0" smtClean="0"/>
              <a:t/>
            </a:r>
            <a:br>
              <a:rPr lang="en-US" altLang="ja-JP" sz="3200" b="1" spc="160" dirty="0" smtClean="0"/>
            </a:br>
            <a:r>
              <a:rPr lang="ja-JP" altLang="en-US" sz="3200" b="1" spc="160" dirty="0" smtClean="0"/>
              <a:t>～アンケート回答</a:t>
            </a:r>
            <a:r>
              <a:rPr lang="ja-JP" altLang="en-US" sz="3200" b="1" spc="160" dirty="0"/>
              <a:t>～</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使い方</a:t>
            </a:r>
            <a:r>
              <a:rPr lang="ja-JP" altLang="en-US" sz="3200" b="1" spc="160" dirty="0" smtClean="0"/>
              <a:t>の</a:t>
            </a:r>
            <a:r>
              <a:rPr lang="ja-JP" altLang="en-US" sz="3200" b="1" spc="160" dirty="0"/>
              <a:t>キホン</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充実</a:t>
            </a:r>
            <a:r>
              <a:rPr lang="ja-JP" altLang="en-US" sz="3200" b="1" spc="160" dirty="0" smtClean="0"/>
              <a:t>のマネジメント伴走機能</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29</a:t>
            </a:fld>
            <a:endParaRPr kumimoji="1" lang="ja-JP" altLang="en-US"/>
          </a:p>
        </p:txBody>
      </p:sp>
      <p:sp>
        <p:nvSpPr>
          <p:cNvPr id="7" name="正方形/長方形 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368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便利機能</a:t>
            </a:r>
            <a:r>
              <a:rPr kumimoji="1" lang="en-US" altLang="ja-JP" dirty="0" smtClean="0"/>
              <a:t>】</a:t>
            </a:r>
            <a:r>
              <a:rPr kumimoji="1" lang="ja-JP" altLang="en-US" dirty="0" smtClean="0"/>
              <a:t>面談の記録を残すことができます</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30</a:t>
            </a:fld>
            <a:endParaRPr kumimoji="1" lang="ja-JP" altLang="en-US"/>
          </a:p>
        </p:txBody>
      </p:sp>
      <p:pic>
        <p:nvPicPr>
          <p:cNvPr id="1026" name="Picture 2" descr="https://cs.recruit-insides.net/wp-content/uploads/sites/2/2021/06/%E3%82%B9%E3%82%AF%E3%83%AA%E3%83%BC%E3%83%B3%E3%82%B7%E3%83%A7%E3%83%83%E3%83%88-2021-06-28-13.24.11-1024x693.png"/>
          <p:cNvPicPr>
            <a:picLocks noChangeAspect="1" noChangeArrowheads="1"/>
          </p:cNvPicPr>
          <p:nvPr/>
        </p:nvPicPr>
        <p:blipFill rotWithShape="1">
          <a:blip r:embed="rId2">
            <a:extLst>
              <a:ext uri="{28A0092B-C50C-407E-A947-70E740481C1C}">
                <a14:useLocalDpi xmlns:a14="http://schemas.microsoft.com/office/drawing/2010/main" val="0"/>
              </a:ext>
            </a:extLst>
          </a:blip>
          <a:srcRect t="7952"/>
          <a:stretch/>
        </p:blipFill>
        <p:spPr bwMode="auto">
          <a:xfrm>
            <a:off x="214862" y="2064793"/>
            <a:ext cx="4806843" cy="299438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s.recruit-insides.net/wp-content/uploads/sites/2/2021/06/%E3%82%B9%E3%82%AF%E3%83%AA%E3%83%BC%E3%83%B3%E3%82%B7%E3%83%A7%E3%83%83%E3%83%88-2021-06-27-19.20.59-2-1024x1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52" y="1959805"/>
            <a:ext cx="4305349" cy="420864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9" name="コンテンツ プレースホルダー 24"/>
          <p:cNvSpPr>
            <a:spLocks noGrp="1"/>
          </p:cNvSpPr>
          <p:nvPr>
            <p:ph idx="1"/>
          </p:nvPr>
        </p:nvSpPr>
        <p:spPr>
          <a:xfrm>
            <a:off x="172387" y="802234"/>
            <a:ext cx="9640848" cy="891655"/>
          </a:xfrm>
        </p:spPr>
        <p:txBody>
          <a:bodyPr>
            <a:noAutofit/>
          </a:bodyPr>
          <a:lstStyle/>
          <a:p>
            <a:pPr>
              <a:lnSpc>
                <a:spcPct val="100000"/>
              </a:lnSpc>
            </a:pPr>
            <a:r>
              <a:rPr lang="ja-JP" altLang="en-US" sz="1800" dirty="0" smtClean="0"/>
              <a:t>「面談メモ」に、メンバーと</a:t>
            </a:r>
            <a:r>
              <a:rPr lang="ja-JP" altLang="en-US" sz="1800" dirty="0"/>
              <a:t>面談</a:t>
            </a:r>
            <a:r>
              <a:rPr lang="ja-JP" altLang="en-US" sz="1800" dirty="0" smtClean="0"/>
              <a:t>した</a:t>
            </a:r>
            <a:r>
              <a:rPr lang="ja-JP" altLang="en-US" sz="1800" dirty="0"/>
              <a:t>内容</a:t>
            </a:r>
            <a:r>
              <a:rPr lang="ja-JP" altLang="en-US" sz="1800" dirty="0" smtClean="0"/>
              <a:t>をメモすることができます。</a:t>
            </a:r>
            <a:r>
              <a:rPr lang="en-US" altLang="ja-JP" sz="1800" dirty="0"/>
              <a:t/>
            </a:r>
            <a:br>
              <a:rPr lang="en-US" altLang="ja-JP" sz="1800" dirty="0"/>
            </a:br>
            <a:r>
              <a:rPr kumimoji="1" lang="ja-JP" altLang="en-US" sz="1800" dirty="0" smtClean="0"/>
              <a:t>自分</a:t>
            </a:r>
            <a:r>
              <a:rPr kumimoji="1" lang="ja-JP" altLang="en-US" sz="1800" dirty="0"/>
              <a:t>に</a:t>
            </a:r>
            <a:r>
              <a:rPr kumimoji="1" lang="ja-JP" altLang="en-US" sz="1800" dirty="0" smtClean="0"/>
              <a:t>しか見られない「非公開メモ」と、申し送りに使う「申し送りメモ」があります。</a:t>
            </a:r>
            <a:endParaRPr kumimoji="1" lang="ja-JP" altLang="en-US" sz="1800" dirty="0"/>
          </a:p>
        </p:txBody>
      </p:sp>
      <p:sp>
        <p:nvSpPr>
          <p:cNvPr id="10" name="テキスト ボックス 9"/>
          <p:cNvSpPr txBox="1"/>
          <p:nvPr/>
        </p:nvSpPr>
        <p:spPr>
          <a:xfrm>
            <a:off x="172387" y="1664863"/>
            <a:ext cx="3822321" cy="369332"/>
          </a:xfrm>
          <a:prstGeom prst="rect">
            <a:avLst/>
          </a:prstGeom>
          <a:noFill/>
        </p:spPr>
        <p:txBody>
          <a:bodyPr wrap="square" rtlCol="0">
            <a:spAutoFit/>
          </a:bodyPr>
          <a:lstStyle/>
          <a:p>
            <a:r>
              <a:rPr lang="ja-JP" altLang="en-US" dirty="0"/>
              <a:t>パーソナルレポート</a:t>
            </a:r>
            <a:r>
              <a:rPr lang="ja-JP" altLang="en-US" dirty="0" smtClean="0"/>
              <a:t>から</a:t>
            </a:r>
            <a:r>
              <a:rPr lang="ja-JP" altLang="en-US" dirty="0"/>
              <a:t>利用可能です</a:t>
            </a:r>
          </a:p>
        </p:txBody>
      </p:sp>
      <p:cxnSp>
        <p:nvCxnSpPr>
          <p:cNvPr id="11" name="直線矢印コネクタ 10"/>
          <p:cNvCxnSpPr/>
          <p:nvPr/>
        </p:nvCxnSpPr>
        <p:spPr bwMode="auto">
          <a:xfrm>
            <a:off x="4952275" y="2200957"/>
            <a:ext cx="1018921" cy="0"/>
          </a:xfrm>
          <a:prstGeom prst="straightConnector1">
            <a:avLst/>
          </a:prstGeom>
          <a:solidFill>
            <a:schemeClr val="accent1"/>
          </a:solidFill>
          <a:ln w="28575" cap="flat" cmpd="sng" algn="ctr">
            <a:solidFill>
              <a:srgbClr val="FF3399"/>
            </a:solidFill>
            <a:prstDash val="solid"/>
            <a:round/>
            <a:headEnd type="none" w="med" len="med"/>
            <a:tailEnd type="triangle"/>
          </a:ln>
          <a:effectLst>
            <a:outerShdw blurRad="63500" dist="38099" dir="2700000" algn="ctr" rotWithShape="0">
              <a:schemeClr val="bg2">
                <a:alpha val="74998"/>
              </a:schemeClr>
            </a:outerShdw>
          </a:effectLst>
          <a:extLst/>
        </p:spPr>
      </p:cxnSp>
      <p:sp>
        <p:nvSpPr>
          <p:cNvPr id="12" name="正方形/長方形 11"/>
          <p:cNvSpPr/>
          <p:nvPr/>
        </p:nvSpPr>
        <p:spPr>
          <a:xfrm>
            <a:off x="4202170" y="2070918"/>
            <a:ext cx="752079" cy="260054"/>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面談メモ</a:t>
            </a:r>
            <a:r>
              <a:rPr lang="en-US" altLang="ja-JP" dirty="0" smtClean="0">
                <a:solidFill>
                  <a:schemeClr val="tx1"/>
                </a:solidFill>
                <a:latin typeface="Meiryo UI" panose="020B0604030504040204" pitchFamily="50" charset="-128"/>
                <a:ea typeface="Meiryo UI" panose="020B0604030504040204" pitchFamily="50" charset="-128"/>
              </a:rPr>
              <a:t>OFF</a:t>
            </a:r>
            <a:r>
              <a:rPr lang="ja-JP" altLang="en-US" dirty="0" smtClean="0">
                <a:solidFill>
                  <a:schemeClr val="tx1"/>
                </a:solidFill>
                <a:latin typeface="Meiryo UI" panose="020B0604030504040204" pitchFamily="50" charset="-128"/>
                <a:ea typeface="Meiryo UI" panose="020B0604030504040204" pitchFamily="50" charset="-128"/>
              </a:rPr>
              <a:t>の場合は</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削除</a:t>
            </a:r>
            <a:r>
              <a:rPr lang="ja-JP" altLang="en-US" dirty="0" smtClean="0">
                <a:solidFill>
                  <a:schemeClr val="tx1"/>
                </a:solidFill>
                <a:latin typeface="Meiryo UI" panose="020B0604030504040204" pitchFamily="50" charset="-128"/>
                <a:ea typeface="Meiryo UI" panose="020B0604030504040204" pitchFamily="50" charset="-128"/>
              </a:rPr>
              <a:t>して</a:t>
            </a:r>
            <a:r>
              <a:rPr lang="ja-JP" altLang="en-US" dirty="0">
                <a:solidFill>
                  <a:schemeClr val="tx1"/>
                </a:solidFill>
                <a:latin typeface="Meiryo UI" panose="020B0604030504040204" pitchFamily="50" charset="-128"/>
                <a:ea typeface="Meiryo UI" panose="020B0604030504040204" pitchFamily="50" charset="-128"/>
              </a:rPr>
              <a:t>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4574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530463" y="2905788"/>
            <a:ext cx="5217426" cy="3296183"/>
            <a:chOff x="149463" y="2092781"/>
            <a:chExt cx="5851132" cy="3696536"/>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2951"/>
            <a:stretch/>
          </p:blipFill>
          <p:spPr>
            <a:xfrm>
              <a:off x="149463" y="2092781"/>
              <a:ext cx="5851132" cy="3597447"/>
            </a:xfrm>
            <a:prstGeom prst="rect">
              <a:avLst/>
            </a:prstGeom>
            <a:effectLst>
              <a:glow rad="101600">
                <a:schemeClr val="bg1">
                  <a:lumMod val="85000"/>
                  <a:alpha val="60000"/>
                </a:schemeClr>
              </a:glow>
            </a:effectLst>
          </p:spPr>
        </p:pic>
        <p:pic>
          <p:nvPicPr>
            <p:cNvPr id="26" name="図 2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5543" t="84506"/>
            <a:stretch/>
          </p:blipFill>
          <p:spPr>
            <a:xfrm>
              <a:off x="3250278" y="4856813"/>
              <a:ext cx="2750317" cy="932504"/>
            </a:xfrm>
            <a:prstGeom prst="rect">
              <a:avLst/>
            </a:prstGeom>
            <a:effectLst/>
          </p:spPr>
        </p:pic>
      </p:grpSp>
      <p:sp>
        <p:nvSpPr>
          <p:cNvPr id="22" name="テキスト ボックス 21"/>
          <p:cNvSpPr txBox="1"/>
          <p:nvPr/>
        </p:nvSpPr>
        <p:spPr>
          <a:xfrm>
            <a:off x="536695" y="2478876"/>
            <a:ext cx="3822321" cy="369332"/>
          </a:xfrm>
          <a:prstGeom prst="rect">
            <a:avLst/>
          </a:prstGeom>
          <a:noFill/>
        </p:spPr>
        <p:txBody>
          <a:bodyPr wrap="square" rtlCol="0">
            <a:spAutoFit/>
          </a:bodyPr>
          <a:lstStyle/>
          <a:p>
            <a:r>
              <a:rPr lang="ja-JP" altLang="en-US" dirty="0"/>
              <a:t>パーソナルレポート</a:t>
            </a:r>
            <a:r>
              <a:rPr lang="ja-JP" altLang="en-US" dirty="0" smtClean="0"/>
              <a:t>から</a:t>
            </a:r>
            <a:r>
              <a:rPr lang="ja-JP" altLang="en-US" dirty="0"/>
              <a:t>利用可能です</a:t>
            </a:r>
          </a:p>
        </p:txBody>
      </p:sp>
      <p:sp>
        <p:nvSpPr>
          <p:cNvPr id="29" name="タイトル 1"/>
          <p:cNvSpPr>
            <a:spLocks noGrp="1"/>
          </p:cNvSpPr>
          <p:nvPr>
            <p:ph type="title"/>
          </p:nvPr>
        </p:nvSpPr>
        <p:spPr/>
        <p:txBody>
          <a:bodyPr>
            <a:normAutofit/>
          </a:bodyPr>
          <a:lstStyle/>
          <a:p>
            <a:r>
              <a:rPr lang="en-US" altLang="ja-JP" dirty="0"/>
              <a:t>【</a:t>
            </a:r>
            <a:r>
              <a:rPr lang="ja-JP" altLang="en-US" dirty="0"/>
              <a:t>便利機能</a:t>
            </a:r>
            <a:r>
              <a:rPr lang="en-US" altLang="ja-JP" dirty="0"/>
              <a:t>】</a:t>
            </a:r>
            <a:r>
              <a:rPr lang="ja-JP" altLang="en-US" dirty="0" smtClean="0"/>
              <a:t>メンバー</a:t>
            </a:r>
            <a:r>
              <a:rPr lang="ja-JP" altLang="en-US" dirty="0"/>
              <a:t>への関わりに迷ったら</a:t>
            </a: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61148" t="13438" r="1312" b="614"/>
          <a:stretch/>
        </p:blipFill>
        <p:spPr>
          <a:xfrm>
            <a:off x="6160729" y="2197700"/>
            <a:ext cx="3432749" cy="4219731"/>
          </a:xfrm>
          <a:prstGeom prst="rect">
            <a:avLst/>
          </a:prstGeom>
          <a:effectLst>
            <a:glow rad="101600">
              <a:schemeClr val="bg1">
                <a:lumMod val="85000"/>
                <a:alpha val="60000"/>
              </a:schemeClr>
            </a:glow>
          </a:effectLst>
        </p:spPr>
      </p:pic>
      <p:cxnSp>
        <p:nvCxnSpPr>
          <p:cNvPr id="28" name="直線矢印コネクタ 27"/>
          <p:cNvCxnSpPr/>
          <p:nvPr/>
        </p:nvCxnSpPr>
        <p:spPr bwMode="auto">
          <a:xfrm>
            <a:off x="5717912" y="5786216"/>
            <a:ext cx="1018921" cy="0"/>
          </a:xfrm>
          <a:prstGeom prst="straightConnector1">
            <a:avLst/>
          </a:prstGeom>
          <a:solidFill>
            <a:schemeClr val="accent1"/>
          </a:solidFill>
          <a:ln w="28575" cap="flat" cmpd="sng" algn="ctr">
            <a:solidFill>
              <a:srgbClr val="FF3399"/>
            </a:solidFill>
            <a:prstDash val="solid"/>
            <a:round/>
            <a:headEnd type="none" w="med" len="med"/>
            <a:tailEnd type="triangle"/>
          </a:ln>
          <a:effectLst>
            <a:outerShdw blurRad="63500" dist="38099" dir="2700000" algn="ctr" rotWithShape="0">
              <a:schemeClr val="bg2">
                <a:alpha val="74998"/>
              </a:schemeClr>
            </a:outerShdw>
          </a:effectLst>
          <a:extLst/>
        </p:spPr>
      </p:cxnSp>
      <p:sp>
        <p:nvSpPr>
          <p:cNvPr id="14" name="テキスト ボックス 13"/>
          <p:cNvSpPr txBox="1"/>
          <p:nvPr/>
        </p:nvSpPr>
        <p:spPr>
          <a:xfrm>
            <a:off x="305095" y="1210476"/>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marL="269875" indent="-269875"/>
            <a:r>
              <a:rPr lang="en-US" altLang="ja-JP" sz="1800" dirty="0"/>
              <a:t>2</a:t>
            </a:r>
            <a:r>
              <a:rPr lang="ja-JP" altLang="en-US" sz="1800" dirty="0"/>
              <a:t>営業日以内に、メールで詳細な関わり方をお返しいたします。</a:t>
            </a:r>
            <a:endParaRPr lang="en-US" altLang="ja-JP" sz="1800" dirty="0"/>
          </a:p>
          <a:p>
            <a:pPr marL="269875" indent="-269875"/>
            <a:r>
              <a:rPr lang="ja-JP" altLang="en-US" sz="1800" dirty="0"/>
              <a:t>相談内容は「どうしたらいいかわかりません」だけでも構いません。</a:t>
            </a:r>
            <a:endParaRPr lang="en-US" altLang="ja-JP" sz="1800" dirty="0"/>
          </a:p>
          <a:p>
            <a:pPr marL="269875" indent="-269875"/>
            <a:r>
              <a:rPr lang="ja-JP" altLang="en-US" sz="1800" b="1" u="sng" dirty="0"/>
              <a:t>人事が相談内容を見ることはありません。</a:t>
            </a:r>
            <a:endParaRPr lang="en-US" altLang="ja-JP" sz="1800" b="1" u="sng" dirty="0"/>
          </a:p>
        </p:txBody>
      </p:sp>
      <p:sp>
        <p:nvSpPr>
          <p:cNvPr id="15" name="コンテンツ プレースホルダー 24"/>
          <p:cNvSpPr>
            <a:spLocks noGrp="1"/>
          </p:cNvSpPr>
          <p:nvPr>
            <p:ph idx="1"/>
          </p:nvPr>
        </p:nvSpPr>
        <p:spPr>
          <a:xfrm>
            <a:off x="172387" y="802234"/>
            <a:ext cx="9640848" cy="1395466"/>
          </a:xfrm>
        </p:spPr>
        <p:txBody>
          <a:bodyPr>
            <a:noAutofit/>
          </a:bodyPr>
          <a:lstStyle/>
          <a:p>
            <a:pPr>
              <a:lnSpc>
                <a:spcPct val="100000"/>
              </a:lnSpc>
            </a:pPr>
            <a:r>
              <a:rPr lang="ja-JP" altLang="en-US" sz="1800" dirty="0"/>
              <a:t>リクルートマネジメントソリューションズ社のマネジメントの専門家に</a:t>
            </a:r>
            <a:r>
              <a:rPr lang="ja-JP" altLang="en-US" sz="1800" dirty="0" smtClean="0"/>
              <a:t>、直接相</a:t>
            </a:r>
            <a:r>
              <a:rPr lang="ja-JP" altLang="en-US" sz="1800" dirty="0"/>
              <a:t>談いただけます（「相談機能」）</a:t>
            </a:r>
            <a:r>
              <a:rPr lang="ja-JP" altLang="en-US" sz="1800" dirty="0" smtClean="0"/>
              <a:t>。</a:t>
            </a:r>
            <a:endParaRPr kumimoji="1" lang="ja-JP" altLang="en-US" sz="1800" dirty="0"/>
          </a:p>
        </p:txBody>
      </p:sp>
      <p:sp>
        <p:nvSpPr>
          <p:cNvPr id="16" name="正方形/長方形 15"/>
          <p:cNvSpPr/>
          <p:nvPr/>
        </p:nvSpPr>
        <p:spPr>
          <a:xfrm>
            <a:off x="3295444" y="5370462"/>
            <a:ext cx="2422468" cy="831509"/>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相談機能</a:t>
            </a:r>
            <a:r>
              <a:rPr lang="en-US" altLang="ja-JP" dirty="0" smtClean="0">
                <a:solidFill>
                  <a:schemeClr val="tx1"/>
                </a:solidFill>
                <a:latin typeface="Meiryo UI" panose="020B0604030504040204" pitchFamily="50" charset="-128"/>
                <a:ea typeface="Meiryo UI" panose="020B0604030504040204" pitchFamily="50" charset="-128"/>
              </a:rPr>
              <a:t>OFF</a:t>
            </a:r>
            <a:r>
              <a:rPr lang="ja-JP" altLang="en-US" dirty="0" smtClean="0">
                <a:solidFill>
                  <a:schemeClr val="tx1"/>
                </a:solidFill>
                <a:latin typeface="Meiryo UI" panose="020B0604030504040204" pitchFamily="50" charset="-128"/>
                <a:ea typeface="Meiryo UI" panose="020B0604030504040204" pitchFamily="50" charset="-128"/>
              </a:rPr>
              <a:t>の場合は</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削除</a:t>
            </a:r>
            <a:r>
              <a:rPr lang="ja-JP" altLang="en-US" dirty="0" smtClean="0">
                <a:solidFill>
                  <a:schemeClr val="tx1"/>
                </a:solidFill>
                <a:latin typeface="Meiryo UI" panose="020B0604030504040204" pitchFamily="50" charset="-128"/>
                <a:ea typeface="Meiryo UI" panose="020B0604030504040204" pitchFamily="50" charset="-128"/>
              </a:rPr>
              <a:t>して</a:t>
            </a:r>
            <a:r>
              <a:rPr lang="ja-JP" altLang="en-US" dirty="0">
                <a:solidFill>
                  <a:schemeClr val="tx1"/>
                </a:solidFill>
                <a:latin typeface="Meiryo UI" panose="020B0604030504040204" pitchFamily="50" charset="-128"/>
                <a:ea typeface="Meiryo UI" panose="020B0604030504040204" pitchFamily="50" charset="-128"/>
              </a:rPr>
              <a:t>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9453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11" y="1457546"/>
            <a:ext cx="4579104" cy="1038515"/>
          </a:xfrm>
          <a:prstGeom prst="rect">
            <a:avLst/>
          </a:prstGeom>
        </p:spPr>
      </p:pic>
      <p:sp>
        <p:nvSpPr>
          <p:cNvPr id="4" name="タイトル 3"/>
          <p:cNvSpPr>
            <a:spLocks noGrp="1"/>
          </p:cNvSpPr>
          <p:nvPr>
            <p:ph type="title"/>
          </p:nvPr>
        </p:nvSpPr>
        <p:spPr/>
        <p:txBody>
          <a:bodyPr/>
          <a:lstStyle/>
          <a:p>
            <a:r>
              <a:rPr lang="en-US" altLang="ja-JP" dirty="0"/>
              <a:t>【</a:t>
            </a:r>
            <a:r>
              <a:rPr lang="ja-JP" altLang="en-US" dirty="0"/>
              <a:t>便利機能</a:t>
            </a:r>
            <a:r>
              <a:rPr lang="en-US" altLang="ja-JP" dirty="0" smtClean="0"/>
              <a:t>】</a:t>
            </a:r>
            <a:r>
              <a:rPr lang="ja-JP" altLang="en-US" dirty="0" smtClean="0"/>
              <a:t>効果的に活用したい方向けのセミナー</a:t>
            </a:r>
            <a:endParaRPr kumimoji="1" lang="ja-JP" altLang="en-US" dirty="0"/>
          </a:p>
        </p:txBody>
      </p:sp>
      <p:sp>
        <p:nvSpPr>
          <p:cNvPr id="3" name="スライド番号プレースホルダー 2"/>
          <p:cNvSpPr>
            <a:spLocks noGrp="1"/>
          </p:cNvSpPr>
          <p:nvPr>
            <p:ph type="sldNum" sz="quarter" idx="4294967295"/>
          </p:nvPr>
        </p:nvSpPr>
        <p:spPr>
          <a:xfrm>
            <a:off x="7677150" y="6592888"/>
            <a:ext cx="2228850" cy="180975"/>
          </a:xfrm>
        </p:spPr>
        <p:txBody>
          <a:bodyPr/>
          <a:lstStyle/>
          <a:p>
            <a:fld id="{C99C2EFC-D2CA-4DDF-8B00-92D9845D6714}" type="slidenum">
              <a:rPr lang="ja-JP" altLang="en-US" smtClean="0"/>
              <a:pPr/>
              <a:t>32</a:t>
            </a:fld>
            <a:endParaRPr lang="ja-JP" altLang="en-US"/>
          </a:p>
        </p:txBody>
      </p:sp>
      <p:sp>
        <p:nvSpPr>
          <p:cNvPr id="8" name="正方形/長方形 7"/>
          <p:cNvSpPr/>
          <p:nvPr/>
        </p:nvSpPr>
        <p:spPr>
          <a:xfrm>
            <a:off x="379792" y="1553828"/>
            <a:ext cx="4085460" cy="646331"/>
          </a:xfrm>
          <a:prstGeom prst="rect">
            <a:avLst/>
          </a:prstGeom>
        </p:spPr>
        <p:txBody>
          <a:bodyPr wrap="square">
            <a:spAutoFit/>
          </a:bodyPr>
          <a:lstStyle/>
          <a:p>
            <a:pPr algn="ctr"/>
            <a:r>
              <a:rPr lang="en-US" altLang="ja-JP" dirty="0" smtClean="0"/>
              <a:t>INSIDES</a:t>
            </a:r>
            <a:r>
              <a:rPr lang="ja-JP" altLang="en-US" dirty="0" smtClean="0"/>
              <a:t>の</a:t>
            </a:r>
            <a:r>
              <a:rPr lang="ja-JP" altLang="en-US" b="1" dirty="0" smtClean="0"/>
              <a:t>基本的な読み取り方</a:t>
            </a:r>
            <a:r>
              <a:rPr lang="ja-JP" altLang="en-US" dirty="0" smtClean="0"/>
              <a:t>を</a:t>
            </a:r>
            <a:r>
              <a:rPr lang="en-US" altLang="ja-JP" dirty="0" smtClean="0"/>
              <a:t/>
            </a:r>
            <a:br>
              <a:rPr lang="en-US" altLang="ja-JP" dirty="0" smtClean="0"/>
            </a:br>
            <a:r>
              <a:rPr lang="ja-JP" altLang="en-US" dirty="0" smtClean="0"/>
              <a:t>知りたい場合</a:t>
            </a:r>
            <a:endParaRPr lang="ja-JP" altLang="en-US" dirty="0"/>
          </a:p>
        </p:txBody>
      </p:sp>
      <p:cxnSp>
        <p:nvCxnSpPr>
          <p:cNvPr id="12" name="直線コネクタ 11"/>
          <p:cNvCxnSpPr/>
          <p:nvPr/>
        </p:nvCxnSpPr>
        <p:spPr>
          <a:xfrm>
            <a:off x="4952275" y="1553828"/>
            <a:ext cx="0" cy="4827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1316" y="2454816"/>
            <a:ext cx="4947711" cy="677108"/>
          </a:xfrm>
          <a:prstGeom prst="rect">
            <a:avLst/>
          </a:prstGeom>
        </p:spPr>
        <p:txBody>
          <a:bodyPr vert="horz" wrap="square" lIns="91440" tIns="45720" rIns="91440" bIns="45720" rtlCol="0" anchor="ctr" anchorCtr="0">
            <a:spAutoFit/>
          </a:bodyPr>
          <a:lstStyle/>
          <a:p>
            <a:pPr algn="ctr"/>
            <a:r>
              <a:rPr lang="ja-JP" altLang="en-US" sz="2400" b="1" dirty="0" smtClean="0"/>
              <a:t>はじめての読み取りセミナー</a:t>
            </a:r>
            <a:endParaRPr kumimoji="1" lang="en-US" altLang="ja-JP" sz="2400" b="1" dirty="0" smtClean="0"/>
          </a:p>
          <a:p>
            <a:pPr algn="ctr"/>
            <a:r>
              <a:rPr lang="ja-JP" altLang="en-US" sz="1400" dirty="0" smtClean="0"/>
              <a:t>にご参加ください</a:t>
            </a:r>
            <a:endParaRPr kumimoji="1" lang="ja-JP" altLang="en-US" sz="1400" dirty="0" smtClean="0"/>
          </a:p>
        </p:txBody>
      </p:sp>
      <p:sp>
        <p:nvSpPr>
          <p:cNvPr id="19" name="テキスト ボックス 18"/>
          <p:cNvSpPr txBox="1"/>
          <p:nvPr/>
        </p:nvSpPr>
        <p:spPr>
          <a:xfrm>
            <a:off x="6025083" y="2454816"/>
            <a:ext cx="3152308" cy="677108"/>
          </a:xfrm>
          <a:prstGeom prst="rect">
            <a:avLst/>
          </a:prstGeom>
        </p:spPr>
        <p:txBody>
          <a:bodyPr vert="horz" wrap="square" lIns="91440" tIns="45720" rIns="91440" bIns="45720" rtlCol="0" anchor="ctr" anchorCtr="0">
            <a:spAutoFit/>
          </a:bodyPr>
          <a:lstStyle/>
          <a:p>
            <a:pPr algn="ctr"/>
            <a:r>
              <a:rPr lang="ja-JP" altLang="en-US" sz="2400" b="1" dirty="0"/>
              <a:t>ユーザーイベント</a:t>
            </a:r>
            <a:endParaRPr kumimoji="1" lang="en-US" altLang="ja-JP" sz="2400" b="1" dirty="0" smtClean="0"/>
          </a:p>
          <a:p>
            <a:pPr algn="ctr"/>
            <a:r>
              <a:rPr lang="ja-JP" altLang="en-US" sz="1400" dirty="0" smtClean="0"/>
              <a:t>にご参加ください</a:t>
            </a:r>
            <a:endParaRPr kumimoji="1" lang="ja-JP" altLang="en-US" sz="1400" dirty="0" smtClean="0"/>
          </a:p>
        </p:txBody>
      </p:sp>
      <p:pic>
        <p:nvPicPr>
          <p:cNvPr id="25" name="図 24"/>
          <p:cNvPicPr>
            <a:picLocks noChangeAspect="1"/>
          </p:cNvPicPr>
          <p:nvPr/>
        </p:nvPicPr>
        <p:blipFill>
          <a:blip r:embed="rId3"/>
          <a:stretch>
            <a:fillRect/>
          </a:stretch>
        </p:blipFill>
        <p:spPr>
          <a:xfrm>
            <a:off x="813757" y="3217261"/>
            <a:ext cx="3077719" cy="1760936"/>
          </a:xfrm>
          <a:prstGeom prst="rect">
            <a:avLst/>
          </a:prstGeom>
        </p:spPr>
      </p:pic>
      <p:sp>
        <p:nvSpPr>
          <p:cNvPr id="27" name="正方形/長方形 26"/>
          <p:cNvSpPr/>
          <p:nvPr/>
        </p:nvSpPr>
        <p:spPr>
          <a:xfrm>
            <a:off x="337670" y="5217388"/>
            <a:ext cx="4354998" cy="1477328"/>
          </a:xfrm>
          <a:prstGeom prst="rect">
            <a:avLst/>
          </a:prstGeom>
        </p:spPr>
        <p:txBody>
          <a:bodyPr wrap="square">
            <a:spAutoFit/>
          </a:bodyPr>
          <a:lstStyle/>
          <a:p>
            <a:pPr marL="179388" indent="-179388">
              <a:buClr>
                <a:srgbClr val="0070C0"/>
              </a:buClr>
              <a:buFont typeface="Wingdings" panose="05000000000000000000" pitchFamily="2" charset="2"/>
              <a:buChar char="ü"/>
            </a:pPr>
            <a:r>
              <a:rPr lang="ja-JP" altLang="en-US" dirty="0"/>
              <a:t>毎月</a:t>
            </a:r>
            <a:r>
              <a:rPr lang="ja-JP" altLang="en-US" dirty="0" smtClean="0"/>
              <a:t>開催</a:t>
            </a:r>
            <a:endParaRPr lang="en-US" altLang="ja-JP" dirty="0" smtClean="0"/>
          </a:p>
          <a:p>
            <a:pPr marL="179388" indent="-179388">
              <a:buClr>
                <a:srgbClr val="0070C0"/>
              </a:buClr>
              <a:buFont typeface="Wingdings" panose="05000000000000000000" pitchFamily="2" charset="2"/>
              <a:buChar char="ü"/>
            </a:pPr>
            <a:r>
              <a:rPr lang="en-US" altLang="ja-JP" dirty="0" smtClean="0"/>
              <a:t>1</a:t>
            </a:r>
            <a:r>
              <a:rPr lang="ja-JP" altLang="en-US" dirty="0" smtClean="0"/>
              <a:t>時間・オンライン</a:t>
            </a:r>
            <a:endParaRPr lang="en-US" altLang="ja-JP" dirty="0" smtClean="0"/>
          </a:p>
          <a:p>
            <a:pPr marL="179388" indent="-179388">
              <a:buClr>
                <a:srgbClr val="0070C0"/>
              </a:buClr>
              <a:buFont typeface="Wingdings" panose="05000000000000000000" pitchFamily="2" charset="2"/>
              <a:buChar char="ü"/>
            </a:pPr>
            <a:r>
              <a:rPr lang="ja-JP" altLang="en-US" dirty="0" smtClean="0"/>
              <a:t>基本の読み方をインプットするセミナーです</a:t>
            </a:r>
            <a:endParaRPr lang="en-US" altLang="ja-JP" dirty="0" smtClean="0"/>
          </a:p>
          <a:p>
            <a:pPr>
              <a:buClr>
                <a:srgbClr val="0070C0"/>
              </a:buClr>
            </a:pPr>
            <a:endParaRPr lang="en-US" altLang="ja-JP" dirty="0" smtClean="0"/>
          </a:p>
          <a:p>
            <a:pPr marL="179388" indent="-179388">
              <a:buClr>
                <a:srgbClr val="0070C0"/>
              </a:buClr>
              <a:buFont typeface="Wingdings" panose="05000000000000000000" pitchFamily="2" charset="2"/>
              <a:buChar char="ü"/>
            </a:pPr>
            <a:endParaRPr lang="en-US" altLang="ja-JP" dirty="0"/>
          </a:p>
        </p:txBody>
      </p:sp>
      <p:sp>
        <p:nvSpPr>
          <p:cNvPr id="28" name="正方形/長方形 27"/>
          <p:cNvSpPr/>
          <p:nvPr/>
        </p:nvSpPr>
        <p:spPr>
          <a:xfrm>
            <a:off x="5448926" y="4998545"/>
            <a:ext cx="4110716" cy="1477328"/>
          </a:xfrm>
          <a:prstGeom prst="rect">
            <a:avLst/>
          </a:prstGeom>
        </p:spPr>
        <p:txBody>
          <a:bodyPr wrap="square">
            <a:spAutoFit/>
          </a:bodyPr>
          <a:lstStyle/>
          <a:p>
            <a:pPr marL="179388" indent="-179388">
              <a:buClr>
                <a:srgbClr val="0070C0"/>
              </a:buClr>
              <a:buFont typeface="Wingdings" panose="05000000000000000000" pitchFamily="2" charset="2"/>
              <a:buChar char="ü"/>
            </a:pPr>
            <a:r>
              <a:rPr lang="ja-JP" altLang="en-US" dirty="0"/>
              <a:t>毎月</a:t>
            </a:r>
            <a:r>
              <a:rPr lang="ja-JP" altLang="en-US" dirty="0" smtClean="0"/>
              <a:t>開催</a:t>
            </a:r>
            <a:endParaRPr lang="en-US" altLang="ja-JP" dirty="0"/>
          </a:p>
          <a:p>
            <a:pPr marL="179388" indent="-179388">
              <a:buClr>
                <a:srgbClr val="0070C0"/>
              </a:buClr>
              <a:buFont typeface="Wingdings" panose="05000000000000000000" pitchFamily="2" charset="2"/>
              <a:buChar char="ü"/>
            </a:pPr>
            <a:r>
              <a:rPr lang="en-US" altLang="ja-JP" dirty="0" smtClean="0"/>
              <a:t>1.5</a:t>
            </a:r>
            <a:r>
              <a:rPr lang="ja-JP" altLang="en-US" dirty="0" smtClean="0"/>
              <a:t>時間・オンライン</a:t>
            </a:r>
            <a:endParaRPr lang="en-US" altLang="ja-JP" dirty="0" smtClean="0"/>
          </a:p>
          <a:p>
            <a:pPr marL="179388" indent="-179388">
              <a:buClr>
                <a:srgbClr val="0070C0"/>
              </a:buClr>
              <a:buFont typeface="Wingdings" panose="05000000000000000000" pitchFamily="2" charset="2"/>
              <a:buChar char="ü"/>
            </a:pPr>
            <a:r>
              <a:rPr lang="ja-JP" altLang="en-US" dirty="0" smtClean="0"/>
              <a:t>共通のテーマに沿って、</a:t>
            </a:r>
            <a:r>
              <a:rPr lang="en-US" altLang="ja-JP" dirty="0" smtClean="0"/>
              <a:t/>
            </a:r>
            <a:br>
              <a:rPr lang="en-US" altLang="ja-JP" dirty="0" smtClean="0"/>
            </a:br>
            <a:r>
              <a:rPr lang="ja-JP" altLang="en-US" dirty="0" smtClean="0"/>
              <a:t>マネジメントの引き出しを交換する</a:t>
            </a:r>
            <a:r>
              <a:rPr lang="en-US" altLang="ja-JP" dirty="0" smtClean="0"/>
              <a:t/>
            </a:r>
            <a:br>
              <a:rPr lang="en-US" altLang="ja-JP" dirty="0" smtClean="0"/>
            </a:br>
            <a:r>
              <a:rPr lang="ja-JP" altLang="en-US" dirty="0" smtClean="0"/>
              <a:t>ディスカッション</a:t>
            </a:r>
            <a:r>
              <a:rPr lang="ja-JP" altLang="en-US" dirty="0"/>
              <a:t>を</a:t>
            </a:r>
            <a:r>
              <a:rPr lang="ja-JP" altLang="en-US" dirty="0" smtClean="0"/>
              <a:t>行う</a:t>
            </a:r>
            <a:r>
              <a:rPr lang="ja-JP" altLang="en-US" dirty="0"/>
              <a:t>イベント</a:t>
            </a:r>
            <a:r>
              <a:rPr lang="ja-JP" altLang="en-US" dirty="0" smtClean="0"/>
              <a:t>です</a:t>
            </a:r>
            <a:endParaRPr lang="en-US" altLang="ja-JP" dirty="0"/>
          </a:p>
        </p:txBody>
      </p:sp>
      <p:pic>
        <p:nvPicPr>
          <p:cNvPr id="1026" name="Picture 2" descr="https://spi.smktg.jp/static/upload/spi.smktg.jp/file/534862/insid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9877" y="3318566"/>
            <a:ext cx="3902720" cy="1679979"/>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955" y="1457546"/>
            <a:ext cx="4579104" cy="1038515"/>
          </a:xfrm>
          <a:prstGeom prst="rect">
            <a:avLst/>
          </a:prstGeom>
        </p:spPr>
      </p:pic>
      <p:sp>
        <p:nvSpPr>
          <p:cNvPr id="9" name="正方形/長方形 8"/>
          <p:cNvSpPr/>
          <p:nvPr/>
        </p:nvSpPr>
        <p:spPr>
          <a:xfrm>
            <a:off x="4952275" y="1558059"/>
            <a:ext cx="5158574" cy="646331"/>
          </a:xfrm>
          <a:prstGeom prst="rect">
            <a:avLst/>
          </a:prstGeom>
        </p:spPr>
        <p:txBody>
          <a:bodyPr wrap="square">
            <a:spAutoFit/>
          </a:bodyPr>
          <a:lstStyle/>
          <a:p>
            <a:pPr algn="ctr"/>
            <a:r>
              <a:rPr lang="en-US" altLang="ja-JP" dirty="0" smtClean="0"/>
              <a:t>INSIDES</a:t>
            </a:r>
            <a:r>
              <a:rPr lang="ja-JP" altLang="en-US" dirty="0" smtClean="0"/>
              <a:t>を活用したマネジメントについて、</a:t>
            </a:r>
            <a:r>
              <a:rPr lang="en-US" altLang="ja-JP" dirty="0" smtClean="0"/>
              <a:t/>
            </a:r>
            <a:br>
              <a:rPr lang="en-US" altLang="ja-JP" dirty="0" smtClean="0"/>
            </a:br>
            <a:r>
              <a:rPr lang="ja-JP" altLang="en-US" b="1" dirty="0" smtClean="0"/>
              <a:t>他社マネジャーと意見交換したい</a:t>
            </a:r>
            <a:r>
              <a:rPr lang="ja-JP" altLang="en-US" dirty="0" smtClean="0"/>
              <a:t>場合</a:t>
            </a:r>
            <a:endParaRPr lang="ja-JP" altLang="en-US" dirty="0"/>
          </a:p>
        </p:txBody>
      </p:sp>
      <p:sp>
        <p:nvSpPr>
          <p:cNvPr id="30" name="コンテンツ プレースホルダー 24"/>
          <p:cNvSpPr>
            <a:spLocks noGrp="1"/>
          </p:cNvSpPr>
          <p:nvPr>
            <p:ph idx="1"/>
          </p:nvPr>
        </p:nvSpPr>
        <p:spPr>
          <a:xfrm>
            <a:off x="172387" y="802234"/>
            <a:ext cx="9640848" cy="1395466"/>
          </a:xfrm>
        </p:spPr>
        <p:txBody>
          <a:bodyPr>
            <a:noAutofit/>
          </a:bodyPr>
          <a:lstStyle/>
          <a:p>
            <a:pPr>
              <a:lnSpc>
                <a:spcPct val="100000"/>
              </a:lnSpc>
            </a:pPr>
            <a:r>
              <a:rPr lang="ja-JP" altLang="en-US" sz="1800" dirty="0" smtClean="0"/>
              <a:t>インサイズより、以下イベントのご案内が送られますので、ご興味のある方はぜひご参加ください。</a:t>
            </a:r>
            <a:endParaRPr kumimoji="1" lang="ja-JP" altLang="en-US" sz="1800" dirty="0"/>
          </a:p>
        </p:txBody>
      </p:sp>
      <p:sp>
        <p:nvSpPr>
          <p:cNvPr id="31" name="正方形/長方形 30"/>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上司支援</a:t>
            </a:r>
            <a:r>
              <a:rPr lang="ja-JP" altLang="en-US" dirty="0" smtClean="0">
                <a:solidFill>
                  <a:schemeClr val="tx1"/>
                </a:solidFill>
                <a:latin typeface="Meiryo UI" panose="020B0604030504040204" pitchFamily="50" charset="-128"/>
                <a:ea typeface="Meiryo UI" panose="020B0604030504040204" pitchFamily="50" charset="-128"/>
              </a:rPr>
              <a:t>メール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OFF</a:t>
            </a:r>
            <a:r>
              <a:rPr lang="ja-JP" altLang="en-US" dirty="0" smtClean="0">
                <a:solidFill>
                  <a:schemeClr val="tx1"/>
                </a:solidFill>
                <a:latin typeface="Meiryo UI" panose="020B0604030504040204" pitchFamily="50" charset="-128"/>
                <a:ea typeface="Meiryo UI" panose="020B0604030504040204" pitchFamily="50" charset="-128"/>
              </a:rPr>
              <a:t>の場合は</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削除</a:t>
            </a:r>
            <a:r>
              <a:rPr lang="ja-JP" altLang="en-US" dirty="0" smtClean="0">
                <a:solidFill>
                  <a:schemeClr val="tx1"/>
                </a:solidFill>
                <a:latin typeface="Meiryo UI" panose="020B0604030504040204" pitchFamily="50" charset="-128"/>
                <a:ea typeface="Meiryo UI" panose="020B0604030504040204" pitchFamily="50" charset="-128"/>
              </a:rPr>
              <a:t>して</a:t>
            </a:r>
            <a:r>
              <a:rPr lang="ja-JP" altLang="en-US" dirty="0">
                <a:solidFill>
                  <a:schemeClr val="tx1"/>
                </a:solidFill>
                <a:latin typeface="Meiryo UI" panose="020B0604030504040204" pitchFamily="50" charset="-128"/>
                <a:ea typeface="Meiryo UI" panose="020B0604030504040204" pitchFamily="50" charset="-128"/>
              </a:rPr>
              <a:t>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0070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3" name="コンテンツ プレースホルダー 2"/>
          <p:cNvSpPr>
            <a:spLocks noGrp="1"/>
          </p:cNvSpPr>
          <p:nvPr>
            <p:ph idx="4294967295"/>
          </p:nvPr>
        </p:nvSpPr>
        <p:spPr>
          <a:xfrm>
            <a:off x="2089150" y="1022922"/>
            <a:ext cx="5727700" cy="1214438"/>
          </a:xfrm>
        </p:spPr>
        <p:txBody>
          <a:bodyPr>
            <a:normAutofit/>
          </a:bodyPr>
          <a:lstStyle/>
          <a:p>
            <a:pPr marL="0" indent="0" algn="ctr">
              <a:buNone/>
            </a:pPr>
            <a:r>
              <a:rPr lang="ja-JP" altLang="en-US" spc="140" dirty="0"/>
              <a:t>より良い組織作りのため、</a:t>
            </a:r>
            <a:endParaRPr lang="en-US" altLang="ja-JP" spc="140" dirty="0"/>
          </a:p>
          <a:p>
            <a:pPr marL="0" indent="0" algn="ctr">
              <a:buNone/>
            </a:pPr>
            <a:r>
              <a:rPr lang="ja-JP" altLang="en-US" spc="140" dirty="0"/>
              <a:t>皆様のご協力をお願いいたします。</a:t>
            </a:r>
            <a:endParaRPr lang="en-US" altLang="ja-JP" spc="140" dirty="0"/>
          </a:p>
        </p:txBody>
      </p:sp>
    </p:spTree>
    <p:extLst>
      <p:ext uri="{BB962C8B-B14F-4D97-AF65-F5344CB8AC3E}">
        <p14:creationId xmlns:p14="http://schemas.microsoft.com/office/powerpoint/2010/main" val="1090227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2106117"/>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導入の背景</a:t>
            </a:r>
            <a:endParaRPr kumimoji="1" lang="en-US" altLang="ja-JP" sz="3200" b="1" spc="160" dirty="0" smtClean="0"/>
          </a:p>
          <a:p>
            <a:pPr marL="809625" indent="-630238">
              <a:lnSpc>
                <a:spcPct val="150000"/>
              </a:lnSpc>
              <a:buClr>
                <a:srgbClr val="0070C0"/>
              </a:buClr>
              <a:buFont typeface="+mj-lt"/>
              <a:buAutoNum type="arabicPeriod"/>
            </a:pPr>
            <a:r>
              <a:rPr lang="en-US" altLang="ja-JP" sz="3200" b="1" spc="160" dirty="0" smtClean="0"/>
              <a:t>INSIDES</a:t>
            </a:r>
            <a:r>
              <a:rPr lang="ja-JP" altLang="en-US" sz="3200" b="1" spc="160" dirty="0"/>
              <a:t>活用</a:t>
            </a:r>
            <a:r>
              <a:rPr lang="ja-JP" altLang="en-US" sz="3200" b="1" spc="160" dirty="0" smtClean="0"/>
              <a:t>の</a:t>
            </a:r>
            <a:r>
              <a:rPr lang="ja-JP" altLang="en-US" sz="3200" b="1" spc="160" dirty="0"/>
              <a:t>メリット</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smtClean="0"/>
              <a:t>は</a:t>
            </a:r>
            <a:r>
              <a:rPr lang="ja-JP" altLang="en-US" sz="3200" b="1" spc="160" dirty="0"/>
              <a:t>じ</a:t>
            </a:r>
            <a:r>
              <a:rPr lang="ja-JP" altLang="en-US" sz="3200" b="1" spc="160" dirty="0" smtClean="0"/>
              <a:t>めにご協力いただく、</a:t>
            </a:r>
            <a:r>
              <a:rPr lang="en-US" altLang="ja-JP" sz="3200" b="1" spc="160" dirty="0" smtClean="0"/>
              <a:t>1</a:t>
            </a:r>
            <a:r>
              <a:rPr lang="ja-JP" altLang="en-US" sz="3200" b="1" spc="160" dirty="0" err="1" smtClean="0"/>
              <a:t>つの</a:t>
            </a:r>
            <a:r>
              <a:rPr lang="ja-JP" altLang="en-US" sz="3200" b="1" spc="160" dirty="0" smtClean="0"/>
              <a:t>こと</a:t>
            </a:r>
            <a:r>
              <a:rPr lang="en-US" altLang="ja-JP" sz="3200" b="1" spc="160" dirty="0" smtClean="0"/>
              <a:t/>
            </a:r>
            <a:br>
              <a:rPr lang="en-US" altLang="ja-JP" sz="3200" b="1" spc="160" dirty="0" smtClean="0"/>
            </a:br>
            <a:r>
              <a:rPr lang="ja-JP" altLang="en-US" sz="3200" b="1" spc="160" dirty="0" smtClean="0"/>
              <a:t>～アンケート回答</a:t>
            </a:r>
            <a:r>
              <a:rPr lang="ja-JP" altLang="en-US" sz="3200" b="1" spc="160" dirty="0"/>
              <a:t>～</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使い方</a:t>
            </a:r>
            <a:r>
              <a:rPr lang="ja-JP" altLang="en-US" sz="3200" b="1" spc="160" dirty="0" smtClean="0"/>
              <a:t>の</a:t>
            </a:r>
            <a:r>
              <a:rPr lang="ja-JP" altLang="en-US" sz="3200" b="1" spc="160" dirty="0"/>
              <a:t>キホン</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充実</a:t>
            </a:r>
            <a:r>
              <a:rPr lang="ja-JP" altLang="en-US" sz="3200" b="1" spc="160" dirty="0" smtClean="0"/>
              <a:t>のマネジメント伴走機能</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3</a:t>
            </a:fld>
            <a:endParaRPr kumimoji="1" lang="ja-JP" altLang="en-US"/>
          </a:p>
        </p:txBody>
      </p:sp>
      <p:sp>
        <p:nvSpPr>
          <p:cNvPr id="7" name="正方形/長方形 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上司に結果を閲覧させない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5</a:t>
            </a:r>
            <a:r>
              <a:rPr lang="ja-JP" altLang="en-US" dirty="0" err="1" smtClean="0">
                <a:solidFill>
                  <a:schemeClr val="tx1"/>
                </a:solidFill>
                <a:latin typeface="Meiryo UI" panose="020B0604030504040204" pitchFamily="50" charset="-128"/>
                <a:ea typeface="Meiryo UI" panose="020B0604030504040204" pitchFamily="50" charset="-128"/>
              </a:rPr>
              <a:t>を削</a:t>
            </a:r>
            <a:r>
              <a:rPr lang="ja-JP" altLang="en-US" dirty="0" smtClean="0">
                <a:solidFill>
                  <a:schemeClr val="tx1"/>
                </a:solidFill>
                <a:latin typeface="Meiryo UI" panose="020B0604030504040204" pitchFamily="50" charset="-128"/>
                <a:ea typeface="Meiryo UI" panose="020B0604030504040204" pitchFamily="50" charset="-128"/>
              </a:rPr>
              <a:t>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864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INSIDES</a:t>
            </a:r>
            <a:r>
              <a:rPr kumimoji="1" lang="ja-JP" altLang="en-US" dirty="0" smtClean="0"/>
              <a:t>（インサイズ）とは？</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4</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4" y="1988840"/>
            <a:ext cx="4084323" cy="3708359"/>
          </a:xfrm>
          <a:prstGeom prst="rect">
            <a:avLst/>
          </a:prstGeom>
        </p:spPr>
      </p:pic>
      <p:sp>
        <p:nvSpPr>
          <p:cNvPr id="7" name="テキスト ボックス 6"/>
          <p:cNvSpPr txBox="1"/>
          <p:nvPr/>
        </p:nvSpPr>
        <p:spPr>
          <a:xfrm>
            <a:off x="4376936" y="1268760"/>
            <a:ext cx="5184576" cy="1025872"/>
          </a:xfrm>
          <a:prstGeom prst="rect">
            <a:avLst/>
          </a:prstGeom>
        </p:spPr>
        <p:txBody>
          <a:bodyPr vert="horz" wrap="none" lIns="91440" tIns="45720" rIns="91440" bIns="45720" rtlCol="0">
            <a:noAutofit/>
          </a:bodyPr>
          <a:lstStyle/>
          <a:p>
            <a:pPr algn="ctr"/>
            <a:r>
              <a:rPr kumimoji="1" lang="ja-JP" altLang="en-US" sz="2800" b="1" spc="140" dirty="0" smtClean="0">
                <a:latin typeface="+mn-ea"/>
              </a:rPr>
              <a:t>現場のみなさんのための、</a:t>
            </a:r>
            <a:endParaRPr kumimoji="1" lang="en-US" altLang="ja-JP" sz="2800" b="1" spc="140" dirty="0" smtClean="0">
              <a:latin typeface="+mn-ea"/>
            </a:endParaRPr>
          </a:p>
          <a:p>
            <a:pPr algn="ctr"/>
            <a:r>
              <a:rPr lang="ja-JP" altLang="en-US" sz="2800" b="1" spc="140" dirty="0" smtClean="0">
                <a:latin typeface="+mn-ea"/>
              </a:rPr>
              <a:t>マネジメント支援</a:t>
            </a:r>
            <a:r>
              <a:rPr lang="ja-JP" altLang="en-US" sz="2800" b="1" spc="140" dirty="0">
                <a:latin typeface="+mn-ea"/>
              </a:rPr>
              <a:t>ツールです</a:t>
            </a:r>
            <a:endParaRPr kumimoji="1" lang="ja-JP" altLang="en-US" sz="2800" b="1" spc="140" dirty="0" smtClean="0">
              <a:latin typeface="+mn-ea"/>
            </a:endParaRPr>
          </a:p>
        </p:txBody>
      </p:sp>
      <p:sp>
        <p:nvSpPr>
          <p:cNvPr id="8" name="テキスト ボックス 7"/>
          <p:cNvSpPr txBox="1"/>
          <p:nvPr/>
        </p:nvSpPr>
        <p:spPr>
          <a:xfrm>
            <a:off x="4470019" y="2788973"/>
            <a:ext cx="4998409" cy="2520280"/>
          </a:xfrm>
          <a:prstGeom prst="rect">
            <a:avLst/>
          </a:prstGeom>
        </p:spPr>
        <p:txBody>
          <a:bodyPr vert="horz" wrap="square" lIns="91440" tIns="45720" rIns="91440" bIns="45720" rtlCol="0">
            <a:noAutofit/>
          </a:bodyPr>
          <a:lstStyle/>
          <a:p>
            <a:pPr marL="285750" indent="-285750">
              <a:spcBef>
                <a:spcPts val="1200"/>
              </a:spcBef>
              <a:buClr>
                <a:srgbClr val="4093F3"/>
              </a:buClr>
              <a:buFont typeface="Wingdings" panose="05000000000000000000" pitchFamily="2" charset="2"/>
              <a:buChar char="ü"/>
            </a:pPr>
            <a:r>
              <a:rPr lang="ja-JP" altLang="en-US" sz="2400" spc="70" dirty="0" smtClean="0"/>
              <a:t>外からは見えにくい、</a:t>
            </a:r>
            <a:r>
              <a:rPr lang="en-US" altLang="ja-JP" sz="2400" spc="70" dirty="0" smtClean="0"/>
              <a:t/>
            </a:r>
            <a:br>
              <a:rPr lang="en-US" altLang="ja-JP" sz="2400" spc="70" dirty="0" smtClean="0"/>
            </a:br>
            <a:r>
              <a:rPr lang="ja-JP" altLang="en-US" sz="2400" spc="70" dirty="0" smtClean="0"/>
              <a:t>メンバーの「</a:t>
            </a:r>
            <a:r>
              <a:rPr lang="ja-JP" altLang="en-US" sz="2400" spc="70" dirty="0" smtClean="0">
                <a:solidFill>
                  <a:srgbClr val="FF3399"/>
                </a:solidFill>
              </a:rPr>
              <a:t>心理状態</a:t>
            </a:r>
            <a:r>
              <a:rPr lang="ja-JP" altLang="en-US" sz="2400" spc="70" dirty="0" smtClean="0"/>
              <a:t>」を見える化し、</a:t>
            </a:r>
            <a:endParaRPr lang="en-US" altLang="ja-JP" sz="2400" spc="70" dirty="0" smtClean="0"/>
          </a:p>
          <a:p>
            <a:pPr marL="285750" indent="-285750">
              <a:spcBef>
                <a:spcPts val="1200"/>
              </a:spcBef>
              <a:buClr>
                <a:srgbClr val="4093F3"/>
              </a:buClr>
              <a:buFont typeface="Wingdings" panose="05000000000000000000" pitchFamily="2" charset="2"/>
              <a:buChar char="ü"/>
            </a:pPr>
            <a:r>
              <a:rPr kumimoji="1" lang="ja-JP" altLang="en-US" sz="2400" spc="70" dirty="0" smtClean="0"/>
              <a:t>一人ひとりに合った</a:t>
            </a:r>
            <a:r>
              <a:rPr kumimoji="1" lang="en-US" altLang="ja-JP" sz="2400" spc="70" dirty="0" smtClean="0"/>
              <a:t/>
            </a:r>
            <a:br>
              <a:rPr kumimoji="1" lang="en-US" altLang="ja-JP" sz="2400" spc="70" dirty="0" smtClean="0"/>
            </a:br>
            <a:r>
              <a:rPr kumimoji="1" lang="ja-JP" altLang="en-US" sz="2400" spc="70" dirty="0" smtClean="0"/>
              <a:t>「</a:t>
            </a:r>
            <a:r>
              <a:rPr kumimoji="1" lang="ja-JP" altLang="en-US" sz="2400" spc="70" dirty="0" smtClean="0">
                <a:solidFill>
                  <a:srgbClr val="FF3399"/>
                </a:solidFill>
              </a:rPr>
              <a:t>適切な関わり方</a:t>
            </a:r>
            <a:r>
              <a:rPr kumimoji="1" lang="ja-JP" altLang="en-US" sz="2400" spc="70" dirty="0" smtClean="0"/>
              <a:t>」を教えてくれます。</a:t>
            </a:r>
            <a:endParaRPr kumimoji="1" lang="en-US" altLang="ja-JP" sz="2400" spc="70" dirty="0" smtClean="0"/>
          </a:p>
          <a:p>
            <a:pPr marL="285750" indent="-285750">
              <a:spcBef>
                <a:spcPts val="1200"/>
              </a:spcBef>
              <a:buClr>
                <a:srgbClr val="4093F3"/>
              </a:buClr>
              <a:buFont typeface="Wingdings" panose="05000000000000000000" pitchFamily="2" charset="2"/>
              <a:buChar char="ü"/>
            </a:pPr>
            <a:r>
              <a:rPr lang="ja-JP" altLang="en-US" sz="2400" spc="70" dirty="0" smtClean="0"/>
              <a:t>メンバーとの</a:t>
            </a:r>
            <a:r>
              <a:rPr lang="ja-JP" altLang="en-US" sz="2400" spc="70" dirty="0" smtClean="0">
                <a:solidFill>
                  <a:srgbClr val="FF3399"/>
                </a:solidFill>
              </a:rPr>
              <a:t>面談・日々の関わり</a:t>
            </a:r>
            <a:r>
              <a:rPr lang="ja-JP" altLang="en-US" sz="2400" spc="70" dirty="0" smtClean="0"/>
              <a:t>や、</a:t>
            </a:r>
            <a:r>
              <a:rPr lang="en-US" altLang="ja-JP" sz="2400" spc="70" dirty="0"/>
              <a:t/>
            </a:r>
            <a:br>
              <a:rPr lang="en-US" altLang="ja-JP" sz="2400" spc="70" dirty="0"/>
            </a:br>
            <a:r>
              <a:rPr lang="ja-JP" altLang="en-US" sz="2400" spc="70" dirty="0" smtClean="0"/>
              <a:t>上司</a:t>
            </a:r>
            <a:r>
              <a:rPr lang="ja-JP" altLang="en-US" sz="2400" spc="70" dirty="0"/>
              <a:t>への</a:t>
            </a:r>
            <a:r>
              <a:rPr lang="ja-JP" altLang="en-US" sz="2400" spc="70" dirty="0" smtClean="0">
                <a:solidFill>
                  <a:srgbClr val="FF3399"/>
                </a:solidFill>
              </a:rPr>
              <a:t>メンバー育成のご相談</a:t>
            </a:r>
            <a:r>
              <a:rPr lang="ja-JP" altLang="en-US" sz="2400" spc="70" dirty="0" smtClean="0"/>
              <a:t>が、</a:t>
            </a:r>
            <a:r>
              <a:rPr lang="en-US" altLang="ja-JP" sz="2400" spc="70" dirty="0" smtClean="0"/>
              <a:t/>
            </a:r>
            <a:br>
              <a:rPr lang="en-US" altLang="ja-JP" sz="2400" spc="70" dirty="0" smtClean="0"/>
            </a:br>
            <a:r>
              <a:rPr lang="ja-JP" altLang="en-US" sz="2400" spc="70" dirty="0" smtClean="0"/>
              <a:t>しやすくなります。</a:t>
            </a:r>
            <a:endParaRPr lang="en-US" altLang="ja-JP" sz="2400" spc="70" dirty="0" smtClean="0"/>
          </a:p>
        </p:txBody>
      </p:sp>
      <p:sp>
        <p:nvSpPr>
          <p:cNvPr id="9" name="正方形/長方形 8"/>
          <p:cNvSpPr/>
          <p:nvPr/>
        </p:nvSpPr>
        <p:spPr>
          <a:xfrm>
            <a:off x="4470019" y="2303161"/>
            <a:ext cx="5163501" cy="45719"/>
          </a:xfrm>
          <a:prstGeom prst="rect">
            <a:avLst/>
          </a:prstGeom>
          <a:gradFill flip="none" rotWithShape="1">
            <a:gsLst>
              <a:gs pos="0">
                <a:schemeClr val="accent1">
                  <a:lumMod val="20000"/>
                  <a:lumOff val="80000"/>
                </a:schemeClr>
              </a:gs>
              <a:gs pos="50000">
                <a:srgbClr val="E3D4F8"/>
              </a:gs>
              <a:gs pos="100000">
                <a:schemeClr val="accent4">
                  <a:lumMod val="20000"/>
                  <a:lumOff val="80000"/>
                </a:schemeClr>
              </a:gs>
            </a:gsLst>
            <a:lin ang="10800000" scaled="1"/>
            <a:tileRect/>
          </a:gra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lang="ja-JP" altLang="en-US" sz="1400" dirty="0"/>
          </a:p>
        </p:txBody>
      </p:sp>
    </p:spTree>
    <p:extLst>
      <p:ext uri="{BB962C8B-B14F-4D97-AF65-F5344CB8AC3E}">
        <p14:creationId xmlns:p14="http://schemas.microsoft.com/office/powerpoint/2010/main" val="3515774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INSIDES</a:t>
            </a:r>
            <a:r>
              <a:rPr lang="ja-JP" altLang="en-US" dirty="0" smtClean="0"/>
              <a:t>を</a:t>
            </a:r>
            <a:r>
              <a:rPr kumimoji="1" lang="ja-JP" altLang="en-US" dirty="0" smtClean="0"/>
              <a:t>使うと変わること</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5</a:t>
            </a:fld>
            <a:endParaRPr kumimoji="1" lang="ja-JP" altLang="en-US"/>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57" y="799929"/>
            <a:ext cx="4474564" cy="2787863"/>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209" y="3542822"/>
            <a:ext cx="4598233" cy="2864915"/>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52275" y="1104270"/>
            <a:ext cx="4798934" cy="2989961"/>
          </a:xfrm>
          <a:prstGeom prst="rect">
            <a:avLst/>
          </a:prstGeom>
        </p:spPr>
      </p:pic>
      <p:sp>
        <p:nvSpPr>
          <p:cNvPr id="14" name="テキスト ボックス 13"/>
          <p:cNvSpPr txBox="1"/>
          <p:nvPr/>
        </p:nvSpPr>
        <p:spPr>
          <a:xfrm>
            <a:off x="442209" y="1550204"/>
            <a:ext cx="4167267" cy="1042401"/>
          </a:xfrm>
          <a:prstGeom prst="rect">
            <a:avLst/>
          </a:prstGeom>
          <a:noFill/>
        </p:spPr>
        <p:txBody>
          <a:bodyPr wrap="square" rtlCol="0">
            <a:spAutoFit/>
          </a:bodyPr>
          <a:lstStyle/>
          <a:p>
            <a:pPr algn="ctr">
              <a:lnSpc>
                <a:spcPct val="150000"/>
              </a:lnSpc>
            </a:pPr>
            <a:r>
              <a:rPr kumimoji="1" lang="ja-JP" altLang="en-US" sz="2200" spc="110" dirty="0" smtClean="0"/>
              <a:t>メンバーの状態が事前にわかり、</a:t>
            </a:r>
            <a:r>
              <a:rPr kumimoji="1" lang="en-US" altLang="ja-JP" sz="2200" spc="110" dirty="0" smtClean="0"/>
              <a:t/>
            </a:r>
            <a:br>
              <a:rPr kumimoji="1" lang="en-US" altLang="ja-JP" sz="2200" spc="110" dirty="0" smtClean="0"/>
            </a:br>
            <a:r>
              <a:rPr kumimoji="1" lang="ja-JP" altLang="en-US" sz="2200" b="1" u="sng" spc="110" dirty="0" smtClean="0"/>
              <a:t>メンバー</a:t>
            </a:r>
            <a:r>
              <a:rPr kumimoji="1" lang="ja-JP" altLang="en-US" sz="2200" b="1" u="sng" spc="110" dirty="0"/>
              <a:t>と</a:t>
            </a:r>
            <a:r>
              <a:rPr kumimoji="1" lang="ja-JP" altLang="en-US" sz="2200" b="1" u="sng" spc="110" dirty="0" smtClean="0"/>
              <a:t>の面談がしやすく</a:t>
            </a:r>
            <a:r>
              <a:rPr kumimoji="1" lang="ja-JP" altLang="en-US" sz="2200" spc="110" dirty="0" smtClean="0"/>
              <a:t>なった</a:t>
            </a:r>
            <a:endParaRPr kumimoji="1" lang="ja-JP" altLang="en-US" sz="2200" spc="110" dirty="0"/>
          </a:p>
        </p:txBody>
      </p:sp>
      <p:sp>
        <p:nvSpPr>
          <p:cNvPr id="15" name="テキスト ボックス 14"/>
          <p:cNvSpPr txBox="1"/>
          <p:nvPr/>
        </p:nvSpPr>
        <p:spPr>
          <a:xfrm>
            <a:off x="1800691" y="4174620"/>
            <a:ext cx="4167267" cy="1615827"/>
          </a:xfrm>
          <a:prstGeom prst="rect">
            <a:avLst/>
          </a:prstGeom>
          <a:noFill/>
        </p:spPr>
        <p:txBody>
          <a:bodyPr wrap="square" rtlCol="0">
            <a:spAutoFit/>
          </a:bodyPr>
          <a:lstStyle/>
          <a:p>
            <a:pPr algn="ctr">
              <a:lnSpc>
                <a:spcPct val="150000"/>
              </a:lnSpc>
            </a:pPr>
            <a:r>
              <a:rPr kumimoji="1" lang="ja-JP" altLang="en-US" sz="2200" b="1" u="sng" spc="110" dirty="0" smtClean="0"/>
              <a:t>自分のマネジメントが、</a:t>
            </a:r>
            <a:r>
              <a:rPr kumimoji="1" lang="en-US" altLang="ja-JP" sz="2200" b="1" u="sng" spc="110" dirty="0" smtClean="0"/>
              <a:t/>
            </a:r>
            <a:br>
              <a:rPr kumimoji="1" lang="en-US" altLang="ja-JP" sz="2200" b="1" u="sng" spc="110" dirty="0" smtClean="0"/>
            </a:br>
            <a:r>
              <a:rPr kumimoji="1" lang="ja-JP" altLang="en-US" sz="2200" b="1" u="sng" spc="110" dirty="0" smtClean="0"/>
              <a:t>メンバーにどう影響しているか</a:t>
            </a:r>
            <a:r>
              <a:rPr kumimoji="1" lang="ja-JP" altLang="en-US" sz="2200" spc="110" dirty="0" smtClean="0"/>
              <a:t>が</a:t>
            </a:r>
            <a:r>
              <a:rPr kumimoji="1" lang="en-US" altLang="ja-JP" sz="2200" spc="110" dirty="0" smtClean="0"/>
              <a:t/>
            </a:r>
            <a:br>
              <a:rPr kumimoji="1" lang="en-US" altLang="ja-JP" sz="2200" spc="110" dirty="0" smtClean="0"/>
            </a:br>
            <a:r>
              <a:rPr kumimoji="1" lang="ja-JP" altLang="en-US" sz="2200" spc="110" dirty="0" smtClean="0"/>
              <a:t>わかって、</a:t>
            </a:r>
            <a:r>
              <a:rPr kumimoji="1" lang="en-US" altLang="ja-JP" sz="2200" spc="110" dirty="0" smtClean="0"/>
              <a:t>PDS</a:t>
            </a:r>
            <a:r>
              <a:rPr kumimoji="1" lang="ja-JP" altLang="en-US" sz="2200" spc="110" dirty="0" smtClean="0"/>
              <a:t>が回せる</a:t>
            </a:r>
            <a:endParaRPr kumimoji="1" lang="ja-JP" altLang="en-US" sz="2200" spc="110" dirty="0"/>
          </a:p>
        </p:txBody>
      </p:sp>
      <p:sp>
        <p:nvSpPr>
          <p:cNvPr id="17" name="テキスト ボックス 16"/>
          <p:cNvSpPr txBox="1"/>
          <p:nvPr/>
        </p:nvSpPr>
        <p:spPr>
          <a:xfrm>
            <a:off x="5200475" y="1732975"/>
            <a:ext cx="4382751" cy="1615827"/>
          </a:xfrm>
          <a:prstGeom prst="rect">
            <a:avLst/>
          </a:prstGeom>
          <a:noFill/>
        </p:spPr>
        <p:txBody>
          <a:bodyPr wrap="square" rtlCol="0">
            <a:spAutoFit/>
          </a:bodyPr>
          <a:lstStyle/>
          <a:p>
            <a:pPr algn="ctr">
              <a:lnSpc>
                <a:spcPct val="150000"/>
              </a:lnSpc>
            </a:pPr>
            <a:r>
              <a:rPr kumimoji="1" lang="ja-JP" altLang="en-US" sz="2200" b="1" u="sng" spc="110" dirty="0" smtClean="0"/>
              <a:t>元気だと思っていたメンバーが、</a:t>
            </a:r>
            <a:r>
              <a:rPr kumimoji="1" lang="en-US" altLang="ja-JP" sz="2200" b="1" u="sng" spc="110" dirty="0" smtClean="0"/>
              <a:t/>
            </a:r>
            <a:br>
              <a:rPr kumimoji="1" lang="en-US" altLang="ja-JP" sz="2200" b="1" u="sng" spc="110" dirty="0" smtClean="0"/>
            </a:br>
            <a:r>
              <a:rPr kumimoji="1" lang="ja-JP" altLang="en-US" sz="2200" b="1" u="sng" spc="110" dirty="0" smtClean="0"/>
              <a:t>こんなに悪い状態だなんて</a:t>
            </a:r>
            <a:r>
              <a:rPr kumimoji="1" lang="en-US" altLang="ja-JP" sz="2200" b="1" u="sng" spc="110" dirty="0" smtClean="0"/>
              <a:t>…</a:t>
            </a:r>
          </a:p>
          <a:p>
            <a:pPr algn="ctr">
              <a:lnSpc>
                <a:spcPct val="150000"/>
              </a:lnSpc>
            </a:pPr>
            <a:r>
              <a:rPr kumimoji="1" lang="ja-JP" altLang="en-US" sz="2200" spc="110" dirty="0"/>
              <a:t>シンプル</a:t>
            </a:r>
            <a:r>
              <a:rPr kumimoji="1" lang="ja-JP" altLang="en-US" sz="2200" spc="110" dirty="0" smtClean="0"/>
              <a:t>に、それがわかってよかった</a:t>
            </a:r>
            <a:endParaRPr kumimoji="1" lang="ja-JP" altLang="en-US" sz="2200" spc="110"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305" y="3955649"/>
            <a:ext cx="3392930" cy="2544698"/>
          </a:xfrm>
          <a:prstGeom prst="rect">
            <a:avLst/>
          </a:prstGeom>
        </p:spPr>
      </p:pic>
      <p:sp>
        <p:nvSpPr>
          <p:cNvPr id="6" name="テキスト ボックス 5"/>
          <p:cNvSpPr txBox="1"/>
          <p:nvPr/>
        </p:nvSpPr>
        <p:spPr>
          <a:xfrm>
            <a:off x="5814060" y="6240045"/>
            <a:ext cx="4091940" cy="307777"/>
          </a:xfrm>
          <a:prstGeom prst="rect">
            <a:avLst/>
          </a:prstGeom>
          <a:noFill/>
        </p:spPr>
        <p:txBody>
          <a:bodyPr wrap="square" rtlCol="0">
            <a:spAutoFit/>
          </a:bodyPr>
          <a:lstStyle/>
          <a:p>
            <a:pPr algn="r"/>
            <a:r>
              <a:rPr kumimoji="1" lang="en-US" altLang="ja-JP" sz="1400" dirty="0" smtClean="0"/>
              <a:t>※INSIDES</a:t>
            </a:r>
            <a:r>
              <a:rPr kumimoji="1" lang="ja-JP" altLang="en-US" sz="1400" dirty="0" smtClean="0"/>
              <a:t>利用企業の、マネジャーからの声</a:t>
            </a:r>
            <a:endParaRPr kumimoji="1" lang="ja-JP" altLang="en-US" sz="1400" dirty="0"/>
          </a:p>
        </p:txBody>
      </p:sp>
    </p:spTree>
    <p:extLst>
      <p:ext uri="{BB962C8B-B14F-4D97-AF65-F5344CB8AC3E}">
        <p14:creationId xmlns:p14="http://schemas.microsoft.com/office/powerpoint/2010/main" val="1805050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INSIDES</a:t>
            </a:r>
            <a:r>
              <a:rPr lang="ja-JP" altLang="en-US" dirty="0"/>
              <a:t>実施</a:t>
            </a:r>
            <a:r>
              <a:rPr lang="ja-JP" altLang="en-US" dirty="0" smtClean="0"/>
              <a:t>の</a:t>
            </a:r>
            <a:r>
              <a:rPr lang="ja-JP" altLang="en-US" dirty="0"/>
              <a:t>ステップ</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6</a:t>
            </a:fld>
            <a:endParaRPr kumimoji="1" lang="ja-JP" altLang="en-US"/>
          </a:p>
        </p:txBody>
      </p:sp>
      <p:pic>
        <p:nvPicPr>
          <p:cNvPr id="34" name="Picture 2" descr="http://yajidesign.com/i/0209/0209_5.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16896" y="5064298"/>
            <a:ext cx="1389967" cy="117659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49" y="2270787"/>
            <a:ext cx="2686893" cy="2016224"/>
          </a:xfrm>
          <a:prstGeom prst="rect">
            <a:avLst/>
          </a:prstGeom>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658" y="2304013"/>
            <a:ext cx="2699547" cy="1986698"/>
          </a:xfrm>
          <a:prstGeom prst="rect">
            <a:avLst/>
          </a:prstGeom>
        </p:spPr>
      </p:pic>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4516" y="2270787"/>
            <a:ext cx="2670020" cy="2016224"/>
          </a:xfrm>
          <a:prstGeom prst="rect">
            <a:avLst/>
          </a:prstGeom>
        </p:spPr>
      </p:pic>
      <p:sp>
        <p:nvSpPr>
          <p:cNvPr id="38" name="ホームベース 37"/>
          <p:cNvSpPr/>
          <p:nvPr/>
        </p:nvSpPr>
        <p:spPr bwMode="auto">
          <a:xfrm>
            <a:off x="406960" y="1209013"/>
            <a:ext cx="2686893" cy="879936"/>
          </a:xfrm>
          <a:prstGeom prst="homePlate">
            <a:avLst>
              <a:gd name="adj" fmla="val 27877"/>
            </a:avLst>
          </a:prstGeom>
          <a:solidFill>
            <a:srgbClr val="0A50A1">
              <a:lumMod val="20000"/>
              <a:lumOff val="80000"/>
            </a:srgbClr>
          </a:solidFill>
          <a:ln w="12700">
            <a:noFill/>
            <a:miter lim="800000"/>
            <a:headEnd/>
            <a:tailEnd/>
          </a:ln>
        </p:spPr>
        <p:txBody>
          <a:bodyPr wrap="none" lIns="72000" tIns="72000" rIns="72000" bIns="72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アンケートで</a:t>
            </a:r>
            <a:r>
              <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rPr>
              <a:t/>
            </a:r>
            <a:br>
              <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rPr>
            </a:b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メンバー一人ひとりの</a:t>
            </a:r>
            <a:r>
              <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rPr>
              <a:t/>
            </a:r>
            <a:br>
              <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rPr>
            </a:b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状態を測定</a:t>
            </a:r>
          </a:p>
        </p:txBody>
      </p:sp>
      <p:sp>
        <p:nvSpPr>
          <p:cNvPr id="39" name="ホームベース 38"/>
          <p:cNvSpPr/>
          <p:nvPr/>
        </p:nvSpPr>
        <p:spPr bwMode="auto">
          <a:xfrm>
            <a:off x="3451055" y="1208625"/>
            <a:ext cx="2686893" cy="879936"/>
          </a:xfrm>
          <a:prstGeom prst="homePlate">
            <a:avLst>
              <a:gd name="adj" fmla="val 23663"/>
            </a:avLst>
          </a:prstGeom>
          <a:solidFill>
            <a:srgbClr val="0A50A1">
              <a:lumMod val="40000"/>
              <a:lumOff val="60000"/>
            </a:srgbClr>
          </a:solidFill>
          <a:ln w="12700">
            <a:noFill/>
            <a:miter lim="800000"/>
            <a:headEnd/>
            <a:tailEnd/>
          </a:ln>
        </p:spPr>
        <p:txBody>
          <a:bodyPr wrap="none" lIns="72000" tIns="72000" rIns="72000" bIns="72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一人ひとりへの関わり方を</a:t>
            </a:r>
            <a:endPar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レポートにして</a:t>
            </a:r>
            <a:r>
              <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rPr>
              <a:t/>
            </a:r>
            <a:br>
              <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rPr>
            </a:b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現場マネジャーへ配信</a:t>
            </a:r>
          </a:p>
        </p:txBody>
      </p:sp>
      <p:sp>
        <p:nvSpPr>
          <p:cNvPr id="40" name="ホームベース 39"/>
          <p:cNvSpPr/>
          <p:nvPr/>
        </p:nvSpPr>
        <p:spPr bwMode="auto">
          <a:xfrm>
            <a:off x="6636080" y="1208625"/>
            <a:ext cx="2686893" cy="879936"/>
          </a:xfrm>
          <a:prstGeom prst="homePlate">
            <a:avLst>
              <a:gd name="adj" fmla="val 27877"/>
            </a:avLst>
          </a:prstGeom>
          <a:solidFill>
            <a:srgbClr val="0A50A1">
              <a:lumMod val="60000"/>
              <a:lumOff val="40000"/>
            </a:srgbClr>
          </a:solidFill>
          <a:ln w="12700">
            <a:noFill/>
            <a:miter lim="800000"/>
            <a:headEnd/>
            <a:tailEnd/>
          </a:ln>
        </p:spPr>
        <p:txBody>
          <a:bodyPr wrap="none" lIns="72000" tIns="72000" rIns="72000" bIns="72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rPr>
              <a:t>結果をもとにメンバーと会話し、</a:t>
            </a:r>
            <a:endParaRPr kumimoji="1" lang="en-US" altLang="ja-JP" sz="1400" b="0" i="0" u="none" strike="noStrike" kern="0" cap="none" spc="70" normalizeH="0" baseline="0" noProof="0" dirty="0" smtClean="0">
              <a:ln>
                <a:noFill/>
              </a:ln>
              <a:solidFill>
                <a:srgbClr val="000000"/>
              </a:solidFill>
              <a:effectLst/>
              <a:uLnTx/>
              <a:uFillTx/>
              <a:cs typeface="Meiryo UI" panose="020B0604030504040204"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sz="1400" kern="0" spc="70" dirty="0" smtClean="0">
                <a:solidFill>
                  <a:srgbClr val="000000"/>
                </a:solidFill>
                <a:cs typeface="Meiryo UI" panose="020B0604030504040204" pitchFamily="50" charset="-128"/>
              </a:rPr>
              <a:t>困ったらリクルートの専門家に</a:t>
            </a:r>
            <a:r>
              <a:rPr kumimoji="1" lang="en-US" altLang="ja-JP" sz="1400" kern="0" spc="70" dirty="0" smtClean="0">
                <a:solidFill>
                  <a:srgbClr val="000000"/>
                </a:solidFill>
                <a:cs typeface="Meiryo UI" panose="020B0604030504040204" pitchFamily="50" charset="-128"/>
              </a:rPr>
              <a:t/>
            </a:r>
            <a:br>
              <a:rPr kumimoji="1" lang="en-US" altLang="ja-JP" sz="1400" kern="0" spc="70" dirty="0" smtClean="0">
                <a:solidFill>
                  <a:srgbClr val="000000"/>
                </a:solidFill>
                <a:cs typeface="Meiryo UI" panose="020B0604030504040204" pitchFamily="50" charset="-128"/>
              </a:rPr>
            </a:br>
            <a:r>
              <a:rPr kumimoji="1" lang="ja-JP" altLang="en-US" sz="1400" kern="0" spc="70" dirty="0" smtClean="0">
                <a:solidFill>
                  <a:srgbClr val="000000"/>
                </a:solidFill>
                <a:cs typeface="Meiryo UI" panose="020B0604030504040204" pitchFamily="50" charset="-128"/>
              </a:rPr>
              <a:t>相談</a:t>
            </a:r>
            <a:endParaRPr kumimoji="1" lang="ja-JP" altLang="en-US" sz="1400" b="0" i="0" u="none" strike="noStrike" kern="0" cap="none" spc="70" normalizeH="0" baseline="0" noProof="0" dirty="0" smtClean="0">
              <a:ln>
                <a:noFill/>
              </a:ln>
              <a:solidFill>
                <a:srgbClr val="000000"/>
              </a:solidFill>
              <a:effectLst/>
              <a:uLnTx/>
              <a:uFillTx/>
              <a:cs typeface="Meiryo UI" panose="020B0604030504040204" pitchFamily="50" charset="-128"/>
            </a:endParaRPr>
          </a:p>
        </p:txBody>
      </p:sp>
      <p:sp>
        <p:nvSpPr>
          <p:cNvPr id="41" name="正方形/長方形 40"/>
          <p:cNvSpPr/>
          <p:nvPr/>
        </p:nvSpPr>
        <p:spPr>
          <a:xfrm>
            <a:off x="3371143" y="789909"/>
            <a:ext cx="824265" cy="461665"/>
          </a:xfrm>
          <a:prstGeom prst="rect">
            <a:avLst/>
          </a:prstGeom>
        </p:spPr>
        <p:txBody>
          <a:bodyPr wrap="none">
            <a:spAutoFit/>
          </a:bodyPr>
          <a:lstStyle/>
          <a:p>
            <a:pPr defTabSz="914400"/>
            <a:r>
              <a:rPr kumimoji="1" lang="en-US" altLang="ja-JP" b="1" dirty="0" smtClean="0">
                <a:solidFill>
                  <a:srgbClr val="0070C0"/>
                </a:solidFill>
                <a:cs typeface="Meiryo UI" panose="020B0604030504040204" pitchFamily="50" charset="-128"/>
              </a:rPr>
              <a:t>STEP</a:t>
            </a:r>
            <a:r>
              <a:rPr kumimoji="1" lang="en-US" altLang="ja-JP" sz="2400" b="1" dirty="0" smtClean="0">
                <a:solidFill>
                  <a:srgbClr val="0070C0"/>
                </a:solidFill>
                <a:cs typeface="Meiryo UI" panose="020B0604030504040204" pitchFamily="50" charset="-128"/>
              </a:rPr>
              <a:t>2</a:t>
            </a:r>
            <a:endParaRPr kumimoji="1" lang="ja-JP" altLang="en-US" sz="2400" b="1" dirty="0">
              <a:solidFill>
                <a:srgbClr val="0070C0"/>
              </a:solidFill>
              <a:cs typeface="Meiryo UI" panose="020B0604030504040204" pitchFamily="50" charset="-128"/>
            </a:endParaRPr>
          </a:p>
        </p:txBody>
      </p:sp>
      <p:sp>
        <p:nvSpPr>
          <p:cNvPr id="42" name="正方形/長方形 41"/>
          <p:cNvSpPr/>
          <p:nvPr/>
        </p:nvSpPr>
        <p:spPr>
          <a:xfrm>
            <a:off x="313875" y="791193"/>
            <a:ext cx="824265" cy="461665"/>
          </a:xfrm>
          <a:prstGeom prst="rect">
            <a:avLst/>
          </a:prstGeom>
        </p:spPr>
        <p:txBody>
          <a:bodyPr wrap="none">
            <a:spAutoFit/>
          </a:bodyPr>
          <a:lstStyle/>
          <a:p>
            <a:pPr defTabSz="914400"/>
            <a:r>
              <a:rPr kumimoji="1" lang="en-US" altLang="ja-JP" b="1" dirty="0" smtClean="0">
                <a:solidFill>
                  <a:srgbClr val="0070C0"/>
                </a:solidFill>
                <a:cs typeface="Meiryo UI" panose="020B0604030504040204" pitchFamily="50" charset="-128"/>
              </a:rPr>
              <a:t>STEP</a:t>
            </a:r>
            <a:r>
              <a:rPr kumimoji="1" lang="en-US" altLang="ja-JP" sz="2400" b="1" dirty="0" smtClean="0">
                <a:solidFill>
                  <a:srgbClr val="0070C0"/>
                </a:solidFill>
                <a:cs typeface="Meiryo UI" panose="020B0604030504040204" pitchFamily="50" charset="-128"/>
              </a:rPr>
              <a:t>1</a:t>
            </a:r>
            <a:endParaRPr kumimoji="1" lang="ja-JP" altLang="en-US" sz="2400" b="1" dirty="0">
              <a:solidFill>
                <a:srgbClr val="0070C0"/>
              </a:solidFill>
              <a:cs typeface="Meiryo UI" panose="020B0604030504040204" pitchFamily="50" charset="-128"/>
            </a:endParaRPr>
          </a:p>
        </p:txBody>
      </p:sp>
      <p:sp>
        <p:nvSpPr>
          <p:cNvPr id="43" name="正方形/長方形 42"/>
          <p:cNvSpPr/>
          <p:nvPr/>
        </p:nvSpPr>
        <p:spPr>
          <a:xfrm>
            <a:off x="6518959" y="789909"/>
            <a:ext cx="824265" cy="461665"/>
          </a:xfrm>
          <a:prstGeom prst="rect">
            <a:avLst/>
          </a:prstGeom>
        </p:spPr>
        <p:txBody>
          <a:bodyPr wrap="none">
            <a:spAutoFit/>
          </a:bodyPr>
          <a:lstStyle/>
          <a:p>
            <a:pPr defTabSz="914400"/>
            <a:r>
              <a:rPr kumimoji="1" lang="en-US" altLang="ja-JP" b="1" dirty="0" smtClean="0">
                <a:solidFill>
                  <a:srgbClr val="0070C0"/>
                </a:solidFill>
                <a:cs typeface="Meiryo UI" panose="020B0604030504040204" pitchFamily="50" charset="-128"/>
              </a:rPr>
              <a:t>STEP</a:t>
            </a:r>
            <a:r>
              <a:rPr kumimoji="1" lang="en-US" altLang="ja-JP" sz="2400" b="1" dirty="0" smtClean="0">
                <a:solidFill>
                  <a:srgbClr val="0070C0"/>
                </a:solidFill>
                <a:cs typeface="Meiryo UI" panose="020B0604030504040204" pitchFamily="50" charset="-128"/>
              </a:rPr>
              <a:t>3</a:t>
            </a:r>
            <a:endParaRPr kumimoji="1" lang="ja-JP" altLang="en-US" sz="2400" b="1" dirty="0">
              <a:solidFill>
                <a:srgbClr val="0070C0"/>
              </a:solidFill>
              <a:cs typeface="Meiryo UI" panose="020B0604030504040204" pitchFamily="50" charset="-128"/>
            </a:endParaRPr>
          </a:p>
        </p:txBody>
      </p:sp>
      <p:sp>
        <p:nvSpPr>
          <p:cNvPr id="44" name="正方形/長方形 43"/>
          <p:cNvSpPr/>
          <p:nvPr/>
        </p:nvSpPr>
        <p:spPr>
          <a:xfrm>
            <a:off x="534451" y="4348322"/>
            <a:ext cx="2592288" cy="600164"/>
          </a:xfrm>
          <a:prstGeom prst="rect">
            <a:avLst/>
          </a:prstGeom>
        </p:spPr>
        <p:txBody>
          <a:bodyPr wrap="square">
            <a:spAutoFit/>
          </a:bodyPr>
          <a:lstStyle/>
          <a:p>
            <a:pPr algn="ctr" defTabSz="914400">
              <a:buClr>
                <a:srgbClr val="0070C0"/>
              </a:buClr>
            </a:pPr>
            <a:r>
              <a:rPr kumimoji="1" lang="ja-JP" altLang="en-US" sz="1100" spc="70" dirty="0" smtClean="0">
                <a:solidFill>
                  <a:srgbClr val="000000"/>
                </a:solidFill>
                <a:cs typeface="Meiryo UI" panose="020B0604030504040204" pitchFamily="50" charset="-128"/>
              </a:rPr>
              <a:t>メンバーは</a:t>
            </a:r>
            <a:r>
              <a:rPr kumimoji="1" lang="en-US" altLang="ja-JP" sz="1100" spc="70" dirty="0" smtClean="0">
                <a:solidFill>
                  <a:srgbClr val="000000"/>
                </a:solidFill>
                <a:cs typeface="Meiryo UI" panose="020B0604030504040204" pitchFamily="50" charset="-128"/>
              </a:rPr>
              <a:t>32</a:t>
            </a:r>
            <a:r>
              <a:rPr kumimoji="1" lang="ja-JP" altLang="en-US" sz="1100" spc="70" dirty="0" smtClean="0">
                <a:solidFill>
                  <a:srgbClr val="000000"/>
                </a:solidFill>
                <a:cs typeface="Meiryo UI" panose="020B0604030504040204" pitchFamily="50" charset="-128"/>
              </a:rPr>
              <a:t>問、</a:t>
            </a:r>
            <a:r>
              <a:rPr kumimoji="1" lang="en-US" altLang="ja-JP" sz="1100" spc="70" dirty="0" smtClean="0">
                <a:solidFill>
                  <a:srgbClr val="000000"/>
                </a:solidFill>
                <a:cs typeface="Meiryo UI" panose="020B0604030504040204" pitchFamily="50" charset="-128"/>
              </a:rPr>
              <a:t/>
            </a:r>
            <a:br>
              <a:rPr kumimoji="1" lang="en-US" altLang="ja-JP" sz="1100" spc="70" dirty="0" smtClean="0">
                <a:solidFill>
                  <a:srgbClr val="000000"/>
                </a:solidFill>
                <a:cs typeface="Meiryo UI" panose="020B0604030504040204" pitchFamily="50" charset="-128"/>
              </a:rPr>
            </a:br>
            <a:r>
              <a:rPr kumimoji="1" lang="ja-JP" altLang="en-US" sz="1100" spc="70" dirty="0" smtClean="0">
                <a:solidFill>
                  <a:srgbClr val="000000"/>
                </a:solidFill>
                <a:cs typeface="Meiryo UI" panose="020B0604030504040204" pitchFamily="50" charset="-128"/>
              </a:rPr>
              <a:t>上司はメンバー</a:t>
            </a:r>
            <a:r>
              <a:rPr kumimoji="1" lang="en-US" altLang="ja-JP" sz="1100" spc="70" dirty="0" smtClean="0">
                <a:solidFill>
                  <a:srgbClr val="000000"/>
                </a:solidFill>
                <a:cs typeface="Meiryo UI" panose="020B0604030504040204" pitchFamily="50" charset="-128"/>
              </a:rPr>
              <a:t>1</a:t>
            </a:r>
            <a:r>
              <a:rPr kumimoji="1" lang="ja-JP" altLang="en-US" sz="1100" spc="70" dirty="0" smtClean="0">
                <a:solidFill>
                  <a:srgbClr val="000000"/>
                </a:solidFill>
                <a:cs typeface="Meiryo UI" panose="020B0604030504040204" pitchFamily="50" charset="-128"/>
              </a:rPr>
              <a:t>名につき</a:t>
            </a:r>
            <a:r>
              <a:rPr kumimoji="1" lang="en-US" altLang="ja-JP" sz="1100" spc="70" dirty="0" smtClean="0">
                <a:solidFill>
                  <a:srgbClr val="000000"/>
                </a:solidFill>
                <a:cs typeface="Meiryo UI" panose="020B0604030504040204" pitchFamily="50" charset="-128"/>
              </a:rPr>
              <a:t/>
            </a:r>
            <a:br>
              <a:rPr kumimoji="1" lang="en-US" altLang="ja-JP" sz="1100" spc="70" dirty="0" smtClean="0">
                <a:solidFill>
                  <a:srgbClr val="000000"/>
                </a:solidFill>
                <a:cs typeface="Meiryo UI" panose="020B0604030504040204" pitchFamily="50" charset="-128"/>
              </a:rPr>
            </a:br>
            <a:r>
              <a:rPr kumimoji="1" lang="en-US" altLang="ja-JP" sz="1100" spc="70" dirty="0">
                <a:solidFill>
                  <a:srgbClr val="000000"/>
                </a:solidFill>
                <a:cs typeface="Meiryo UI" panose="020B0604030504040204" pitchFamily="50" charset="-128"/>
              </a:rPr>
              <a:t>1</a:t>
            </a:r>
            <a:r>
              <a:rPr kumimoji="1" lang="ja-JP" altLang="en-US" sz="1100" spc="70" dirty="0" smtClean="0">
                <a:solidFill>
                  <a:srgbClr val="000000"/>
                </a:solidFill>
                <a:cs typeface="Meiryo UI" panose="020B0604030504040204" pitchFamily="50" charset="-128"/>
              </a:rPr>
              <a:t>問のアンケートに回答</a:t>
            </a:r>
            <a:endParaRPr kumimoji="1" lang="en-US" altLang="ja-JP" sz="1100" spc="70" dirty="0" smtClean="0">
              <a:solidFill>
                <a:srgbClr val="000000"/>
              </a:solidFill>
              <a:cs typeface="Meiryo UI" panose="020B0604030504040204" pitchFamily="50" charset="-128"/>
            </a:endParaRPr>
          </a:p>
        </p:txBody>
      </p:sp>
      <p:sp>
        <p:nvSpPr>
          <p:cNvPr id="45" name="正方形/長方形 44"/>
          <p:cNvSpPr/>
          <p:nvPr/>
        </p:nvSpPr>
        <p:spPr>
          <a:xfrm>
            <a:off x="3423885" y="4348322"/>
            <a:ext cx="2880320" cy="600164"/>
          </a:xfrm>
          <a:prstGeom prst="rect">
            <a:avLst/>
          </a:prstGeom>
        </p:spPr>
        <p:txBody>
          <a:bodyPr wrap="square">
            <a:spAutoFit/>
          </a:bodyPr>
          <a:lstStyle/>
          <a:p>
            <a:pPr algn="ctr" defTabSz="914400">
              <a:buClr>
                <a:srgbClr val="0070C0"/>
              </a:buClr>
            </a:pPr>
            <a:r>
              <a:rPr kumimoji="1" lang="ja-JP" altLang="en-US" sz="1100" spc="70" dirty="0" smtClean="0">
                <a:solidFill>
                  <a:srgbClr val="000000"/>
                </a:solidFill>
                <a:cs typeface="Meiryo UI" panose="020B0604030504040204" pitchFamily="50" charset="-128"/>
              </a:rPr>
              <a:t>回答期間終了後、</a:t>
            </a:r>
            <a:r>
              <a:rPr kumimoji="1" lang="en-US" altLang="ja-JP" sz="1100" spc="70" dirty="0" smtClean="0">
                <a:solidFill>
                  <a:srgbClr val="000000"/>
                </a:solidFill>
                <a:cs typeface="Meiryo UI" panose="020B0604030504040204" pitchFamily="50" charset="-128"/>
              </a:rPr>
              <a:t/>
            </a:r>
            <a:br>
              <a:rPr kumimoji="1" lang="en-US" altLang="ja-JP" sz="1100" spc="70" dirty="0" smtClean="0">
                <a:solidFill>
                  <a:srgbClr val="000000"/>
                </a:solidFill>
                <a:cs typeface="Meiryo UI" panose="020B0604030504040204" pitchFamily="50" charset="-128"/>
              </a:rPr>
            </a:br>
            <a:r>
              <a:rPr kumimoji="1" lang="ja-JP" altLang="en-US" sz="1100" spc="70" dirty="0" smtClean="0">
                <a:solidFill>
                  <a:srgbClr val="000000"/>
                </a:solidFill>
                <a:cs typeface="Meiryo UI" panose="020B0604030504040204" pitchFamily="50" charset="-128"/>
              </a:rPr>
              <a:t>各マネジャーに</a:t>
            </a:r>
            <a:r>
              <a:rPr kumimoji="1" lang="en-US" altLang="ja-JP" sz="1100" spc="70" dirty="0" smtClean="0">
                <a:solidFill>
                  <a:srgbClr val="000000"/>
                </a:solidFill>
                <a:cs typeface="Meiryo UI" panose="020B0604030504040204" pitchFamily="50" charset="-128"/>
              </a:rPr>
              <a:t>WEB</a:t>
            </a:r>
            <a:r>
              <a:rPr kumimoji="1" lang="ja-JP" altLang="en-US" sz="1100" spc="70" dirty="0" smtClean="0">
                <a:solidFill>
                  <a:srgbClr val="000000"/>
                </a:solidFill>
                <a:cs typeface="Meiryo UI" panose="020B0604030504040204" pitchFamily="50" charset="-128"/>
              </a:rPr>
              <a:t>レポートを</a:t>
            </a:r>
            <a:r>
              <a:rPr kumimoji="1" lang="en-US" altLang="ja-JP" sz="1100" spc="70" dirty="0" smtClean="0">
                <a:solidFill>
                  <a:srgbClr val="000000"/>
                </a:solidFill>
                <a:cs typeface="Meiryo UI" panose="020B0604030504040204" pitchFamily="50" charset="-128"/>
              </a:rPr>
              <a:t/>
            </a:r>
            <a:br>
              <a:rPr kumimoji="1" lang="en-US" altLang="ja-JP" sz="1100" spc="70" dirty="0" smtClean="0">
                <a:solidFill>
                  <a:srgbClr val="000000"/>
                </a:solidFill>
                <a:cs typeface="Meiryo UI" panose="020B0604030504040204" pitchFamily="50" charset="-128"/>
              </a:rPr>
            </a:br>
            <a:r>
              <a:rPr kumimoji="1" lang="ja-JP" altLang="en-US" sz="1100" spc="70" dirty="0" smtClean="0">
                <a:solidFill>
                  <a:srgbClr val="000000"/>
                </a:solidFill>
                <a:cs typeface="Meiryo UI" panose="020B0604030504040204" pitchFamily="50" charset="-128"/>
              </a:rPr>
              <a:t>メール通知</a:t>
            </a:r>
            <a:endParaRPr kumimoji="1" lang="en-US" altLang="ja-JP" sz="1100" spc="70" dirty="0" smtClean="0">
              <a:solidFill>
                <a:srgbClr val="000000"/>
              </a:solidFill>
              <a:cs typeface="Meiryo UI" panose="020B0604030504040204" pitchFamily="50" charset="-128"/>
            </a:endParaRPr>
          </a:p>
        </p:txBody>
      </p:sp>
      <p:sp>
        <p:nvSpPr>
          <p:cNvPr id="46" name="正方形/長方形 45"/>
          <p:cNvSpPr/>
          <p:nvPr/>
        </p:nvSpPr>
        <p:spPr>
          <a:xfrm>
            <a:off x="6505994" y="4342003"/>
            <a:ext cx="3198625" cy="600164"/>
          </a:xfrm>
          <a:prstGeom prst="rect">
            <a:avLst/>
          </a:prstGeom>
        </p:spPr>
        <p:txBody>
          <a:bodyPr wrap="square">
            <a:spAutoFit/>
          </a:bodyPr>
          <a:lstStyle/>
          <a:p>
            <a:pPr algn="ctr" defTabSz="914400">
              <a:buClr>
                <a:srgbClr val="0070C0"/>
              </a:buClr>
            </a:pPr>
            <a:r>
              <a:rPr kumimoji="1" lang="ja-JP" altLang="en-US" sz="1100" spc="70" dirty="0" smtClean="0">
                <a:solidFill>
                  <a:srgbClr val="000000"/>
                </a:solidFill>
                <a:cs typeface="Meiryo UI" panose="020B0604030504040204" pitchFamily="50" charset="-128"/>
              </a:rPr>
              <a:t>相談フォームから弊社専門家に直接相談したり、</a:t>
            </a:r>
            <a:r>
              <a:rPr kumimoji="1" lang="en-US" altLang="ja-JP" sz="1100" spc="70" dirty="0" smtClean="0">
                <a:solidFill>
                  <a:srgbClr val="000000"/>
                </a:solidFill>
                <a:cs typeface="Meiryo UI" panose="020B0604030504040204" pitchFamily="50" charset="-128"/>
              </a:rPr>
              <a:t/>
            </a:r>
            <a:br>
              <a:rPr kumimoji="1" lang="en-US" altLang="ja-JP" sz="1100" spc="70" dirty="0" smtClean="0">
                <a:solidFill>
                  <a:srgbClr val="000000"/>
                </a:solidFill>
                <a:cs typeface="Meiryo UI" panose="020B0604030504040204" pitchFamily="50" charset="-128"/>
              </a:rPr>
            </a:br>
            <a:r>
              <a:rPr kumimoji="1" lang="ja-JP" altLang="en-US" sz="1100" spc="70" dirty="0" smtClean="0">
                <a:solidFill>
                  <a:srgbClr val="000000"/>
                </a:solidFill>
                <a:cs typeface="Meiryo UI" panose="020B0604030504040204" pitchFamily="50" charset="-128"/>
              </a:rPr>
              <a:t>他社マネジャーとの交流イベントで</a:t>
            </a:r>
            <a:r>
              <a:rPr kumimoji="1" lang="en-US" altLang="ja-JP" sz="1100" spc="70" dirty="0" smtClean="0">
                <a:solidFill>
                  <a:srgbClr val="000000"/>
                </a:solidFill>
                <a:cs typeface="Meiryo UI" panose="020B0604030504040204" pitchFamily="50" charset="-128"/>
              </a:rPr>
              <a:t/>
            </a:r>
            <a:br>
              <a:rPr kumimoji="1" lang="en-US" altLang="ja-JP" sz="1100" spc="70" dirty="0" smtClean="0">
                <a:solidFill>
                  <a:srgbClr val="000000"/>
                </a:solidFill>
                <a:cs typeface="Meiryo UI" panose="020B0604030504040204" pitchFamily="50" charset="-128"/>
              </a:rPr>
            </a:br>
            <a:r>
              <a:rPr kumimoji="1" lang="ja-JP" altLang="en-US" sz="1100" spc="70" dirty="0" smtClean="0">
                <a:solidFill>
                  <a:srgbClr val="000000"/>
                </a:solidFill>
                <a:cs typeface="Meiryo UI" panose="020B0604030504040204" pitchFamily="50" charset="-128"/>
              </a:rPr>
              <a:t>マネジメントの引き出しを増やせます。</a:t>
            </a:r>
            <a:endParaRPr kumimoji="1" lang="en-US" altLang="ja-JP" sz="1100" spc="70" dirty="0" smtClean="0">
              <a:solidFill>
                <a:srgbClr val="000000"/>
              </a:solidFill>
              <a:cs typeface="Meiryo UI" panose="020B0604030504040204" pitchFamily="50" charset="-128"/>
            </a:endParaRPr>
          </a:p>
        </p:txBody>
      </p:sp>
      <p:sp>
        <p:nvSpPr>
          <p:cNvPr id="47" name="テキスト ボックス 46"/>
          <p:cNvSpPr txBox="1"/>
          <p:nvPr/>
        </p:nvSpPr>
        <p:spPr>
          <a:xfrm>
            <a:off x="1352600" y="5517232"/>
            <a:ext cx="7272808" cy="360040"/>
          </a:xfrm>
          <a:prstGeom prst="rect">
            <a:avLst/>
          </a:prstGeom>
        </p:spPr>
        <p:txBody>
          <a:bodyPr vert="horz" wrap="square" lIns="91440" tIns="45720" rIns="91440" bIns="45720" rtlCol="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70" normalizeH="0" baseline="0" noProof="0" dirty="0" smtClean="0">
                <a:ln>
                  <a:noFill/>
                </a:ln>
                <a:solidFill>
                  <a:srgbClr val="000000"/>
                </a:solidFill>
                <a:effectLst/>
                <a:uLnTx/>
                <a:uFillTx/>
              </a:rPr>
              <a:t>年</a:t>
            </a:r>
            <a:r>
              <a:rPr kumimoji="1" lang="ja-JP" altLang="en-US" sz="1400" kern="0" spc="70" dirty="0">
                <a:solidFill>
                  <a:srgbClr val="000000"/>
                </a:solidFill>
              </a:rPr>
              <a:t>●</a:t>
            </a:r>
            <a:r>
              <a:rPr kumimoji="1" lang="ja-JP" altLang="en-US" sz="1400" b="0" i="0" u="none" strike="noStrike" kern="0" cap="none" spc="70" normalizeH="0" baseline="0" noProof="0" dirty="0" smtClean="0">
                <a:ln>
                  <a:noFill/>
                </a:ln>
                <a:solidFill>
                  <a:srgbClr val="000000"/>
                </a:solidFill>
                <a:effectLst/>
                <a:uLnTx/>
                <a:uFillTx/>
              </a:rPr>
              <a:t>回実施。改善の</a:t>
            </a:r>
            <a:r>
              <a:rPr kumimoji="1" lang="en-US" altLang="ja-JP" sz="1400" b="0" i="0" u="none" strike="noStrike" kern="0" cap="none" spc="70" normalizeH="0" baseline="0" noProof="0" dirty="0" smtClean="0">
                <a:ln>
                  <a:noFill/>
                </a:ln>
                <a:solidFill>
                  <a:srgbClr val="000000"/>
                </a:solidFill>
                <a:effectLst/>
                <a:uLnTx/>
                <a:uFillTx/>
              </a:rPr>
              <a:t>PDCA</a:t>
            </a:r>
            <a:r>
              <a:rPr kumimoji="1" lang="ja-JP" altLang="en-US" sz="1400" b="0" i="0" u="none" strike="noStrike" kern="0" cap="none" spc="70" normalizeH="0" baseline="0" noProof="0" dirty="0" smtClean="0">
                <a:ln>
                  <a:noFill/>
                </a:ln>
                <a:solidFill>
                  <a:srgbClr val="000000"/>
                </a:solidFill>
                <a:effectLst/>
                <a:uLnTx/>
                <a:uFillTx/>
              </a:rPr>
              <a:t>を回します。</a:t>
            </a:r>
          </a:p>
        </p:txBody>
      </p:sp>
      <p:sp>
        <p:nvSpPr>
          <p:cNvPr id="19" name="正方形/長方形 18"/>
          <p:cNvSpPr/>
          <p:nvPr/>
        </p:nvSpPr>
        <p:spPr>
          <a:xfrm>
            <a:off x="6994422" y="5139137"/>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年間実施</a:t>
            </a:r>
            <a:r>
              <a:rPr lang="ja-JP" altLang="en-US" dirty="0">
                <a:solidFill>
                  <a:schemeClr val="tx1"/>
                </a:solidFill>
                <a:latin typeface="Meiryo UI" panose="020B0604030504040204" pitchFamily="50" charset="-128"/>
                <a:ea typeface="Meiryo UI" panose="020B0604030504040204" pitchFamily="50" charset="-128"/>
              </a:rPr>
              <a:t>回数</a:t>
            </a:r>
            <a:r>
              <a:rPr lang="ja-JP" altLang="en-US" dirty="0" smtClean="0">
                <a:solidFill>
                  <a:schemeClr val="tx1"/>
                </a:solidFill>
                <a:latin typeface="Meiryo UI" panose="020B0604030504040204" pitchFamily="50" charset="-128"/>
                <a:ea typeface="Meiryo UI" panose="020B0604030504040204" pitchFamily="50" charset="-128"/>
              </a:rPr>
              <a:t>を</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入力してください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推奨：年</a:t>
            </a:r>
            <a:r>
              <a:rPr lang="en-US" altLang="ja-JP" dirty="0" smtClean="0">
                <a:solidFill>
                  <a:schemeClr val="tx1"/>
                </a:solidFill>
                <a:latin typeface="Meiryo UI" panose="020B0604030504040204" pitchFamily="50" charset="-128"/>
                <a:ea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6</a:t>
            </a:r>
            <a:r>
              <a:rPr lang="ja-JP" altLang="en-US" dirty="0" smtClean="0">
                <a:solidFill>
                  <a:schemeClr val="tx1"/>
                </a:solidFill>
                <a:latin typeface="Meiryo UI" panose="020B0604030504040204" pitchFamily="50" charset="-128"/>
                <a:ea typeface="Meiryo UI" panose="020B0604030504040204" pitchFamily="50" charset="-128"/>
              </a:rPr>
              <a:t>回</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639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INSIDES</a:t>
            </a:r>
            <a:r>
              <a:rPr kumimoji="1" lang="ja-JP" altLang="en-US" dirty="0" smtClean="0"/>
              <a:t>でわかること</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7</a:t>
            </a:fld>
            <a:endParaRPr kumimoji="1" lang="ja-JP" altLang="en-US"/>
          </a:p>
        </p:txBody>
      </p:sp>
      <p:cxnSp>
        <p:nvCxnSpPr>
          <p:cNvPr id="6" name="Straight Connector 12"/>
          <p:cNvCxnSpPr>
            <a:cxnSpLocks noChangeShapeType="1"/>
          </p:cNvCxnSpPr>
          <p:nvPr/>
        </p:nvCxnSpPr>
        <p:spPr bwMode="gray">
          <a:xfrm>
            <a:off x="608950" y="1456550"/>
            <a:ext cx="3755914" cy="0"/>
          </a:xfrm>
          <a:prstGeom prst="line">
            <a:avLst/>
          </a:prstGeom>
          <a:noFill/>
          <a:ln w="12700" algn="ctr">
            <a:solidFill>
              <a:srgbClr val="0070C0"/>
            </a:solidFill>
            <a:round/>
            <a:headEnd/>
            <a:tailEnd/>
          </a:ln>
          <a:extLst>
            <a:ext uri="{909E8E84-426E-40DD-AFC4-6F175D3DCCD1}">
              <a14:hiddenFill xmlns:a14="http://schemas.microsoft.com/office/drawing/2010/main">
                <a:noFill/>
              </a14:hiddenFill>
            </a:ext>
          </a:extLst>
        </p:spPr>
      </p:cxnSp>
      <p:cxnSp>
        <p:nvCxnSpPr>
          <p:cNvPr id="7" name="直線コネクタ 35"/>
          <p:cNvCxnSpPr>
            <a:cxnSpLocks noChangeShapeType="1"/>
          </p:cNvCxnSpPr>
          <p:nvPr/>
        </p:nvCxnSpPr>
        <p:spPr bwMode="auto">
          <a:xfrm>
            <a:off x="4874570" y="1245817"/>
            <a:ext cx="2761" cy="4921882"/>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sp>
        <p:nvSpPr>
          <p:cNvPr id="8" name="Text Placeholder 5"/>
          <p:cNvSpPr txBox="1">
            <a:spLocks/>
          </p:cNvSpPr>
          <p:nvPr/>
        </p:nvSpPr>
        <p:spPr bwMode="gray">
          <a:xfrm>
            <a:off x="908512" y="1509055"/>
            <a:ext cx="3396183" cy="164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spcBef>
                <a:spcPct val="20000"/>
              </a:spcBef>
            </a:pPr>
            <a:r>
              <a:rPr lang="en-US" altLang="ja-JP" sz="1800" spc="90" dirty="0">
                <a:solidFill>
                  <a:srgbClr val="000000"/>
                </a:solidFill>
                <a:latin typeface="+mj-lt"/>
                <a:ea typeface="Meiryo UI" panose="020B0604030504040204" pitchFamily="50" charset="-128"/>
                <a:cs typeface="Meiryo UI" panose="020B0604030504040204" pitchFamily="50" charset="-128"/>
              </a:rPr>
              <a:t>5</a:t>
            </a:r>
            <a:r>
              <a:rPr lang="ja-JP" altLang="en-US" sz="1800" spc="90" dirty="0">
                <a:solidFill>
                  <a:srgbClr val="000000"/>
                </a:solidFill>
                <a:latin typeface="+mj-lt"/>
                <a:ea typeface="Meiryo UI" panose="020B0604030504040204" pitchFamily="50" charset="-128"/>
                <a:cs typeface="Meiryo UI" panose="020B0604030504040204" pitchFamily="50" charset="-128"/>
              </a:rPr>
              <a:t>段階であらわされる心理</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状態。</a:t>
            </a:r>
            <a:endParaRPr lang="en-US" altLang="ja-JP" sz="1800" spc="90" dirty="0">
              <a:solidFill>
                <a:srgbClr val="000000"/>
              </a:solidFill>
              <a:latin typeface="+mj-lt"/>
              <a:ea typeface="Meiryo UI" panose="020B0604030504040204" pitchFamily="50" charset="-128"/>
              <a:cs typeface="Meiryo UI" panose="020B0604030504040204" pitchFamily="50" charset="-128"/>
            </a:endParaRPr>
          </a:p>
          <a:p>
            <a:pPr>
              <a:spcBef>
                <a:spcPct val="20000"/>
              </a:spcBef>
            </a:pPr>
            <a:r>
              <a:rPr lang="ja-JP" altLang="en-US" sz="1800" spc="90" dirty="0" smtClean="0">
                <a:solidFill>
                  <a:srgbClr val="000000"/>
                </a:solidFill>
                <a:latin typeface="+mj-lt"/>
                <a:ea typeface="Meiryo UI" panose="020B0604030504040204" pitchFamily="50" charset="-128"/>
                <a:cs typeface="Meiryo UI" panose="020B0604030504040204" pitchFamily="50" charset="-128"/>
              </a:rPr>
              <a:t>メンタリティ</a:t>
            </a:r>
            <a:r>
              <a:rPr lang="ja-JP" altLang="en-US" sz="1800" spc="90" dirty="0">
                <a:solidFill>
                  <a:srgbClr val="000000"/>
                </a:solidFill>
                <a:latin typeface="+mj-lt"/>
                <a:ea typeface="Meiryo UI" panose="020B0604030504040204" pitchFamily="50" charset="-128"/>
                <a:cs typeface="Meiryo UI" panose="020B0604030504040204" pitchFamily="50" charset="-128"/>
              </a:rPr>
              <a:t>によって</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a:t>
            </a:r>
            <a:r>
              <a:rPr lang="en-US" altLang="ja-JP" sz="1800" spc="90" dirty="0" smtClean="0">
                <a:solidFill>
                  <a:srgbClr val="000000"/>
                </a:solidFill>
                <a:latin typeface="+mj-lt"/>
                <a:ea typeface="Meiryo UI" panose="020B0604030504040204" pitchFamily="50" charset="-128"/>
                <a:cs typeface="Meiryo UI" panose="020B0604030504040204" pitchFamily="50" charset="-128"/>
              </a:rPr>
              <a:t/>
            </a:r>
            <a:br>
              <a:rPr lang="en-US" altLang="ja-JP" sz="1800" spc="90" dirty="0" smtClean="0">
                <a:solidFill>
                  <a:srgbClr val="000000"/>
                </a:solidFill>
                <a:latin typeface="+mj-lt"/>
                <a:ea typeface="Meiryo UI" panose="020B0604030504040204" pitchFamily="50" charset="-128"/>
                <a:cs typeface="Meiryo UI" panose="020B0604030504040204" pitchFamily="50" charset="-128"/>
              </a:rPr>
            </a:br>
            <a:r>
              <a:rPr lang="ja-JP" altLang="en-US" sz="1800" spc="90" dirty="0" smtClean="0">
                <a:solidFill>
                  <a:srgbClr val="000000"/>
                </a:solidFill>
                <a:latin typeface="+mj-lt"/>
                <a:ea typeface="Meiryo UI" panose="020B0604030504040204" pitchFamily="50" charset="-128"/>
                <a:cs typeface="Meiryo UI" panose="020B0604030504040204" pitchFamily="50" charset="-128"/>
              </a:rPr>
              <a:t>関わり方の方向性が異なります。</a:t>
            </a:r>
            <a:endParaRPr lang="en-US" altLang="ja-JP" sz="1800" spc="90" dirty="0" smtClean="0">
              <a:solidFill>
                <a:srgbClr val="000000"/>
              </a:solidFill>
              <a:latin typeface="+mj-lt"/>
              <a:ea typeface="Meiryo UI" panose="020B0604030504040204" pitchFamily="50" charset="-128"/>
              <a:cs typeface="Meiryo UI" panose="020B0604030504040204" pitchFamily="50" charset="-128"/>
            </a:endParaRPr>
          </a:p>
        </p:txBody>
      </p:sp>
      <p:sp>
        <p:nvSpPr>
          <p:cNvPr id="9" name="Text Placeholder 7"/>
          <p:cNvSpPr txBox="1">
            <a:spLocks/>
          </p:cNvSpPr>
          <p:nvPr/>
        </p:nvSpPr>
        <p:spPr bwMode="gray">
          <a:xfrm>
            <a:off x="436395"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a:spcBef>
                <a:spcPts val="544"/>
              </a:spcBef>
            </a:pPr>
            <a:r>
              <a:rPr lang="ja-JP" altLang="en-US" sz="2177"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ワーク</a:t>
            </a:r>
            <a:r>
              <a:rPr lang="ja-JP" altLang="en-US" sz="2177"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77"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メンタリティ（状態）</a:t>
            </a:r>
            <a:endParaRPr lang="ja-JP" altLang="en-US" sz="2177"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07" y="4871611"/>
            <a:ext cx="816236" cy="816236"/>
          </a:xfrm>
          <a:prstGeom prst="rect">
            <a:avLst/>
          </a:prstGeom>
          <a:solidFill>
            <a:schemeClr val="bg1"/>
          </a:solidFill>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82" y="4440294"/>
            <a:ext cx="795286" cy="795286"/>
          </a:xfrm>
          <a:prstGeom prst="rect">
            <a:avLst/>
          </a:prstGeom>
          <a:solidFill>
            <a:schemeClr val="bg1"/>
          </a:solidFill>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4207" y="4002587"/>
            <a:ext cx="801676" cy="801676"/>
          </a:xfrm>
          <a:prstGeom prst="rect">
            <a:avLst/>
          </a:prstGeom>
          <a:solidFill>
            <a:schemeClr val="bg1"/>
          </a:solidFill>
        </p:spPr>
      </p:pic>
      <p:sp>
        <p:nvSpPr>
          <p:cNvPr id="13" name="正方形/長方形 12"/>
          <p:cNvSpPr/>
          <p:nvPr/>
        </p:nvSpPr>
        <p:spPr>
          <a:xfrm>
            <a:off x="3946818" y="3944448"/>
            <a:ext cx="740722" cy="427361"/>
          </a:xfrm>
          <a:prstGeom prst="rect">
            <a:avLst/>
          </a:prstGeom>
        </p:spPr>
        <p:txBody>
          <a:bodyPr wrap="square">
            <a:spAutoFit/>
          </a:bodyPr>
          <a:lstStyle/>
          <a:p>
            <a:pPr algn="ctr"/>
            <a:r>
              <a:rPr lang="ja-JP" altLang="en-US" sz="2177" b="1" kern="100" dirty="0">
                <a:solidFill>
                  <a:srgbClr val="2C67E9"/>
                </a:solidFill>
                <a:latin typeface="Meiryo UI" panose="020B0604030504040204" pitchFamily="50" charset="-128"/>
                <a:ea typeface="Meiryo UI" panose="020B0604030504040204" pitchFamily="50" charset="-128"/>
                <a:cs typeface="Meiryo UI" panose="020B0604030504040204" pitchFamily="50" charset="-128"/>
              </a:rPr>
              <a:t>充実</a:t>
            </a:r>
            <a:endParaRPr lang="ja-JP" altLang="ja-JP" sz="2177" b="1" kern="100" dirty="0">
              <a:solidFill>
                <a:srgbClr val="2C67E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841393" y="4452797"/>
            <a:ext cx="740722" cy="427361"/>
          </a:xfrm>
          <a:prstGeom prst="rect">
            <a:avLst/>
          </a:prstGeom>
        </p:spPr>
        <p:txBody>
          <a:bodyPr wrap="square">
            <a:spAutoFit/>
          </a:bodyPr>
          <a:lstStyle/>
          <a:p>
            <a:pPr algn="ctr"/>
            <a:r>
              <a:rPr lang="ja-JP" altLang="en-US" sz="2177"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窮々</a:t>
            </a:r>
            <a:endParaRPr lang="ja-JP" altLang="ja-JP" sz="2177"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54802" y="5221967"/>
            <a:ext cx="740722" cy="427361"/>
          </a:xfrm>
          <a:prstGeom prst="rect">
            <a:avLst/>
          </a:prstGeom>
        </p:spPr>
        <p:txBody>
          <a:bodyPr wrap="square">
            <a:spAutoFit/>
          </a:bodyPr>
          <a:lstStyle/>
          <a:p>
            <a:pPr algn="ctr"/>
            <a:r>
              <a:rPr lang="ja-JP" altLang="en-US" sz="2177" b="1" kern="100" dirty="0">
                <a:solidFill>
                  <a:srgbClr val="CE275B"/>
                </a:solidFill>
                <a:latin typeface="Meiryo UI" panose="020B0604030504040204" pitchFamily="50" charset="-128"/>
                <a:ea typeface="Meiryo UI" panose="020B0604030504040204" pitchFamily="50" charset="-128"/>
                <a:cs typeface="Meiryo UI" panose="020B0604030504040204" pitchFamily="50" charset="-128"/>
              </a:rPr>
              <a:t>悶々</a:t>
            </a:r>
            <a:endParaRPr lang="ja-JP" altLang="ja-JP" sz="2177" b="1" kern="100" dirty="0">
              <a:solidFill>
                <a:srgbClr val="CE275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379543" y="3550320"/>
            <a:ext cx="740722" cy="427361"/>
          </a:xfrm>
          <a:prstGeom prst="rect">
            <a:avLst/>
          </a:prstGeom>
        </p:spPr>
        <p:txBody>
          <a:bodyPr wrap="square">
            <a:spAutoFit/>
          </a:bodyPr>
          <a:lstStyle/>
          <a:p>
            <a:pPr algn="ctr"/>
            <a:r>
              <a:rPr lang="ja-JP" altLang="en-US" sz="2177" b="1" kern="100" dirty="0">
                <a:solidFill>
                  <a:srgbClr val="AF2FC3"/>
                </a:solidFill>
                <a:latin typeface="Meiryo UI" panose="020B0604030504040204" pitchFamily="50" charset="-128"/>
                <a:ea typeface="Meiryo UI" panose="020B0604030504040204" pitchFamily="50" charset="-128"/>
                <a:cs typeface="Meiryo UI" panose="020B0604030504040204" pitchFamily="50" charset="-128"/>
              </a:rPr>
              <a:t>淡々</a:t>
            </a:r>
            <a:endParaRPr lang="ja-JP" altLang="ja-JP" sz="2177" b="1" kern="100" dirty="0">
              <a:solidFill>
                <a:srgbClr val="AF2FC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086731" y="3143882"/>
            <a:ext cx="740722" cy="427361"/>
          </a:xfrm>
          <a:prstGeom prst="rect">
            <a:avLst/>
          </a:prstGeom>
        </p:spPr>
        <p:txBody>
          <a:bodyPr wrap="square">
            <a:spAutoFit/>
          </a:bodyPr>
          <a:lstStyle/>
          <a:p>
            <a:pPr algn="ctr"/>
            <a:r>
              <a:rPr lang="ja-JP" altLang="en-US" sz="2177" b="1" kern="100" dirty="0">
                <a:solidFill>
                  <a:srgbClr val="725DE5"/>
                </a:solidFill>
                <a:latin typeface="Meiryo UI" panose="020B0604030504040204" pitchFamily="50" charset="-128"/>
                <a:ea typeface="Meiryo UI" panose="020B0604030504040204" pitchFamily="50" charset="-128"/>
                <a:cs typeface="Meiryo UI" panose="020B0604030504040204" pitchFamily="50" charset="-128"/>
              </a:rPr>
              <a:t>懸命</a:t>
            </a:r>
            <a:endParaRPr lang="ja-JP" altLang="ja-JP" sz="2177" b="1" kern="100" dirty="0">
              <a:solidFill>
                <a:srgbClr val="725DE5"/>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4422" y="3580480"/>
            <a:ext cx="786076" cy="786076"/>
          </a:xfrm>
          <a:prstGeom prst="rect">
            <a:avLst/>
          </a:prstGeom>
          <a:solidFill>
            <a:schemeClr val="bg1"/>
          </a:solidFill>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9037" y="3158373"/>
            <a:ext cx="786075" cy="786075"/>
          </a:xfrm>
          <a:prstGeom prst="rect">
            <a:avLst/>
          </a:prstGeom>
          <a:solidFill>
            <a:schemeClr val="bg1"/>
          </a:solidFill>
        </p:spPr>
      </p:pic>
      <p:sp>
        <p:nvSpPr>
          <p:cNvPr id="20" name="Text Placeholder 7"/>
          <p:cNvSpPr txBox="1">
            <a:spLocks/>
          </p:cNvSpPr>
          <p:nvPr/>
        </p:nvSpPr>
        <p:spPr bwMode="gray">
          <a:xfrm>
            <a:off x="5290577"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eaLnBrk="1" hangingPunct="1">
              <a:spcBef>
                <a:spcPct val="20000"/>
              </a:spcBef>
              <a:buFont typeface="Arial" panose="020B0604020202020204" pitchFamily="34" charset="0"/>
              <a:buNone/>
            </a:pPr>
            <a:r>
              <a:rPr lang="ja-JP" altLang="en-US" sz="2177"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パーソナリティ（持ち味）</a:t>
            </a:r>
            <a:endParaRPr lang="ja-JP" altLang="en-US" sz="2177"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Placeholder 5"/>
          <p:cNvSpPr txBox="1">
            <a:spLocks/>
          </p:cNvSpPr>
          <p:nvPr/>
        </p:nvSpPr>
        <p:spPr bwMode="gray">
          <a:xfrm>
            <a:off x="5786937" y="1516510"/>
            <a:ext cx="3636357" cy="134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eaLnBrk="1" hangingPunct="1">
              <a:spcBef>
                <a:spcPct val="20000"/>
              </a:spcBef>
              <a:buFont typeface="Arial" panose="020B0604020202020204" pitchFamily="34" charset="0"/>
              <a:buNone/>
            </a:pPr>
            <a:r>
              <a:rPr lang="ja-JP" altLang="en-US" sz="1800" spc="90" dirty="0" smtClean="0">
                <a:solidFill>
                  <a:srgbClr val="000000"/>
                </a:solidFill>
                <a:latin typeface="+mj-lt"/>
                <a:ea typeface="Meiryo UI" panose="020B0604030504040204" pitchFamily="50" charset="-128"/>
                <a:cs typeface="Meiryo UI" panose="020B0604030504040204" pitchFamily="50" charset="-128"/>
              </a:rPr>
              <a:t>仕事上</a:t>
            </a:r>
            <a:r>
              <a:rPr lang="ja-JP" altLang="en-US" sz="1800" spc="90" dirty="0">
                <a:solidFill>
                  <a:srgbClr val="000000"/>
                </a:solidFill>
                <a:latin typeface="+mj-lt"/>
                <a:ea typeface="Meiryo UI" panose="020B0604030504040204" pitchFamily="50" charset="-128"/>
                <a:cs typeface="Meiryo UI" panose="020B0604030504040204" pitchFamily="50" charset="-128"/>
              </a:rPr>
              <a:t>で意識的・無意識的</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に</a:t>
            </a:r>
            <a:r>
              <a:rPr lang="en-US" altLang="ja-JP" sz="1800" spc="90" dirty="0" smtClean="0">
                <a:solidFill>
                  <a:srgbClr val="000000"/>
                </a:solidFill>
                <a:latin typeface="+mj-lt"/>
                <a:ea typeface="Meiryo UI" panose="020B0604030504040204" pitchFamily="50" charset="-128"/>
                <a:cs typeface="Meiryo UI" panose="020B0604030504040204" pitchFamily="50" charset="-128"/>
              </a:rPr>
              <a:t/>
            </a:r>
            <a:br>
              <a:rPr lang="en-US" altLang="ja-JP" sz="1800" spc="90" dirty="0" smtClean="0">
                <a:solidFill>
                  <a:srgbClr val="000000"/>
                </a:solidFill>
                <a:latin typeface="+mj-lt"/>
                <a:ea typeface="Meiryo UI" panose="020B0604030504040204" pitchFamily="50" charset="-128"/>
                <a:cs typeface="Meiryo UI" panose="020B0604030504040204" pitchFamily="50" charset="-128"/>
              </a:rPr>
            </a:br>
            <a:r>
              <a:rPr lang="ja-JP" altLang="en-US" sz="1800" spc="90" dirty="0" smtClean="0">
                <a:solidFill>
                  <a:srgbClr val="000000"/>
                </a:solidFill>
                <a:latin typeface="+mj-lt"/>
                <a:ea typeface="Meiryo UI" panose="020B0604030504040204" pitchFamily="50" charset="-128"/>
                <a:cs typeface="Meiryo UI" panose="020B0604030504040204" pitchFamily="50" charset="-128"/>
              </a:rPr>
              <a:t>発揮</a:t>
            </a:r>
            <a:r>
              <a:rPr lang="ja-JP" altLang="en-US" sz="1800" spc="90" dirty="0">
                <a:solidFill>
                  <a:srgbClr val="000000"/>
                </a:solidFill>
                <a:latin typeface="+mj-lt"/>
                <a:ea typeface="Meiryo UI" panose="020B0604030504040204" pitchFamily="50" charset="-128"/>
                <a:cs typeface="Meiryo UI" panose="020B0604030504040204" pitchFamily="50" charset="-128"/>
              </a:rPr>
              <a:t>して</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いる傾向</a:t>
            </a:r>
            <a:r>
              <a:rPr lang="ja-JP" altLang="en-US" sz="1800" spc="90" dirty="0">
                <a:solidFill>
                  <a:srgbClr val="000000"/>
                </a:solidFill>
                <a:latin typeface="+mj-lt"/>
                <a:ea typeface="Meiryo UI" panose="020B0604030504040204" pitchFamily="50" charset="-128"/>
                <a:cs typeface="Meiryo UI" panose="020B0604030504040204" pitchFamily="50" charset="-128"/>
              </a:rPr>
              <a:t>・パターン</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a:t>
            </a:r>
            <a:endParaRPr lang="en-US" altLang="ja-JP" sz="1800" spc="90" dirty="0" smtClean="0">
              <a:solidFill>
                <a:srgbClr val="000000"/>
              </a:solidFill>
              <a:latin typeface="+mj-lt"/>
              <a:ea typeface="Meiryo UI" panose="020B0604030504040204" pitchFamily="50" charset="-128"/>
              <a:cs typeface="Meiryo UI" panose="020B0604030504040204" pitchFamily="50" charset="-128"/>
            </a:endParaRPr>
          </a:p>
          <a:p>
            <a:pPr eaLnBrk="1" hangingPunct="1">
              <a:spcBef>
                <a:spcPct val="20000"/>
              </a:spcBef>
              <a:buFont typeface="Arial" panose="020B0604020202020204" pitchFamily="34" charset="0"/>
              <a:buNone/>
            </a:pPr>
            <a:r>
              <a:rPr lang="ja-JP" altLang="en-US" sz="1800" spc="90" dirty="0" smtClean="0">
                <a:solidFill>
                  <a:srgbClr val="000000"/>
                </a:solidFill>
                <a:latin typeface="+mj-lt"/>
                <a:ea typeface="Meiryo UI" panose="020B0604030504040204" pitchFamily="50" charset="-128"/>
                <a:cs typeface="Meiryo UI" panose="020B0604030504040204" pitchFamily="50" charset="-128"/>
              </a:rPr>
              <a:t>タイプ</a:t>
            </a:r>
            <a:r>
              <a:rPr lang="ja-JP" altLang="en-US" sz="1800" spc="90" dirty="0">
                <a:solidFill>
                  <a:srgbClr val="000000"/>
                </a:solidFill>
                <a:latin typeface="+mj-lt"/>
                <a:ea typeface="Meiryo UI" panose="020B0604030504040204" pitchFamily="50" charset="-128"/>
                <a:cs typeface="Meiryo UI" panose="020B0604030504040204" pitchFamily="50" charset="-128"/>
              </a:rPr>
              <a:t>によって、落ち込んだり</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a:t>
            </a:r>
            <a:r>
              <a:rPr lang="en-US" altLang="ja-JP" sz="1800" spc="90" dirty="0" smtClean="0">
                <a:solidFill>
                  <a:srgbClr val="000000"/>
                </a:solidFill>
                <a:latin typeface="+mj-lt"/>
                <a:ea typeface="Meiryo UI" panose="020B0604030504040204" pitchFamily="50" charset="-128"/>
                <a:cs typeface="Meiryo UI" panose="020B0604030504040204" pitchFamily="50" charset="-128"/>
              </a:rPr>
              <a:t/>
            </a:r>
            <a:br>
              <a:rPr lang="en-US" altLang="ja-JP" sz="1800" spc="90" dirty="0" smtClean="0">
                <a:solidFill>
                  <a:srgbClr val="000000"/>
                </a:solidFill>
                <a:latin typeface="+mj-lt"/>
                <a:ea typeface="Meiryo UI" panose="020B0604030504040204" pitchFamily="50" charset="-128"/>
                <a:cs typeface="Meiryo UI" panose="020B0604030504040204" pitchFamily="50" charset="-128"/>
              </a:rPr>
            </a:br>
            <a:r>
              <a:rPr lang="ja-JP" altLang="en-US" sz="1800" spc="90" dirty="0" smtClean="0">
                <a:solidFill>
                  <a:srgbClr val="000000"/>
                </a:solidFill>
                <a:latin typeface="+mj-lt"/>
                <a:ea typeface="Meiryo UI" panose="020B0604030504040204" pitchFamily="50" charset="-128"/>
                <a:cs typeface="Meiryo UI" panose="020B0604030504040204" pitchFamily="50" charset="-128"/>
              </a:rPr>
              <a:t>やる</a:t>
            </a:r>
            <a:r>
              <a:rPr lang="ja-JP" altLang="en-US" sz="1800" spc="90" dirty="0">
                <a:solidFill>
                  <a:srgbClr val="000000"/>
                </a:solidFill>
                <a:latin typeface="+mj-lt"/>
                <a:ea typeface="Meiryo UI" panose="020B0604030504040204" pitchFamily="50" charset="-128"/>
                <a:cs typeface="Meiryo UI" panose="020B0604030504040204" pitchFamily="50" charset="-128"/>
              </a:rPr>
              <a:t>気を</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出すきっかけ</a:t>
            </a:r>
            <a:r>
              <a:rPr lang="ja-JP" altLang="en-US" sz="1800" spc="90" dirty="0">
                <a:solidFill>
                  <a:srgbClr val="000000"/>
                </a:solidFill>
                <a:latin typeface="+mj-lt"/>
                <a:ea typeface="Meiryo UI" panose="020B0604030504040204" pitchFamily="50" charset="-128"/>
                <a:cs typeface="Meiryo UI" panose="020B0604030504040204" pitchFamily="50" charset="-128"/>
              </a:rPr>
              <a:t>が</a:t>
            </a:r>
            <a:r>
              <a:rPr lang="ja-JP" altLang="en-US" sz="1800" spc="90" dirty="0" smtClean="0">
                <a:solidFill>
                  <a:srgbClr val="000000"/>
                </a:solidFill>
                <a:latin typeface="+mj-lt"/>
                <a:ea typeface="Meiryo UI" panose="020B0604030504040204" pitchFamily="50" charset="-128"/>
                <a:cs typeface="Meiryo UI" panose="020B0604030504040204" pitchFamily="50" charset="-128"/>
              </a:rPr>
              <a:t>異なります。</a:t>
            </a:r>
            <a:endParaRPr lang="ja-JP" altLang="en-US" sz="1800" spc="90" dirty="0">
              <a:solidFill>
                <a:srgbClr val="000000"/>
              </a:solidFill>
              <a:latin typeface="+mj-lt"/>
              <a:ea typeface="Meiryo UI" panose="020B0604030504040204" pitchFamily="50" charset="-128"/>
              <a:cs typeface="Meiryo UI" panose="020B0604030504040204" pitchFamily="50" charset="-128"/>
            </a:endParaRPr>
          </a:p>
        </p:txBody>
      </p:sp>
      <p:cxnSp>
        <p:nvCxnSpPr>
          <p:cNvPr id="22" name="Straight Connector 12"/>
          <p:cNvCxnSpPr>
            <a:cxnSpLocks noChangeShapeType="1"/>
          </p:cNvCxnSpPr>
          <p:nvPr/>
        </p:nvCxnSpPr>
        <p:spPr bwMode="gray">
          <a:xfrm>
            <a:off x="5531285" y="1456550"/>
            <a:ext cx="3755914" cy="0"/>
          </a:xfrm>
          <a:prstGeom prst="line">
            <a:avLst/>
          </a:prstGeom>
          <a:noFill/>
          <a:ln w="12700" algn="ctr">
            <a:solidFill>
              <a:srgbClr val="0070C0"/>
            </a:solidFill>
            <a:round/>
            <a:headEnd/>
            <a:tailEnd/>
          </a:ln>
          <a:extLst>
            <a:ext uri="{909E8E84-426E-40DD-AFC4-6F175D3DCCD1}">
              <a14:hiddenFill xmlns:a14="http://schemas.microsoft.com/office/drawing/2010/main">
                <a:noFill/>
              </a14:hiddenFill>
            </a:ext>
          </a:extLst>
        </p:spPr>
      </p:cxnSp>
      <p:pic>
        <p:nvPicPr>
          <p:cNvPr id="24" name="図 23"/>
          <p:cNvPicPr>
            <a:picLocks noChangeAspect="1"/>
          </p:cNvPicPr>
          <p:nvPr/>
        </p:nvPicPr>
        <p:blipFill rotWithShape="1">
          <a:blip r:embed="rId7" cstate="print">
            <a:extLst>
              <a:ext uri="{28A0092B-C50C-407E-A947-70E740481C1C}">
                <a14:useLocalDpi xmlns:a14="http://schemas.microsoft.com/office/drawing/2010/main" val="0"/>
              </a:ext>
            </a:extLst>
          </a:blip>
          <a:srcRect l="10692" t="8109" r="9986" b="10683"/>
          <a:stretch/>
        </p:blipFill>
        <p:spPr>
          <a:xfrm>
            <a:off x="5867621" y="3206276"/>
            <a:ext cx="3059313" cy="2485692"/>
          </a:xfrm>
          <a:prstGeom prst="rect">
            <a:avLst/>
          </a:prstGeom>
        </p:spPr>
      </p:pic>
      <p:sp>
        <p:nvSpPr>
          <p:cNvPr id="25" name="円形吹き出し 24"/>
          <p:cNvSpPr/>
          <p:nvPr/>
        </p:nvSpPr>
        <p:spPr>
          <a:xfrm>
            <a:off x="5639570" y="2842119"/>
            <a:ext cx="863783" cy="704352"/>
          </a:xfrm>
          <a:prstGeom prst="wedgeEllipseCallout">
            <a:avLst>
              <a:gd name="adj1" fmla="val 43565"/>
              <a:gd name="adj2" fmla="val 48436"/>
            </a:avLst>
          </a:prstGeom>
          <a:solidFill>
            <a:schemeClr val="bg1">
              <a:lumMod val="95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smtClean="0"/>
              <a:t>熱い</a:t>
            </a:r>
          </a:p>
        </p:txBody>
      </p:sp>
      <p:sp>
        <p:nvSpPr>
          <p:cNvPr id="26" name="円形吹き出し 25"/>
          <p:cNvSpPr/>
          <p:nvPr/>
        </p:nvSpPr>
        <p:spPr>
          <a:xfrm>
            <a:off x="8219407" y="2842119"/>
            <a:ext cx="863783" cy="704352"/>
          </a:xfrm>
          <a:prstGeom prst="wedgeEllipseCallout">
            <a:avLst>
              <a:gd name="adj1" fmla="val -24362"/>
              <a:gd name="adj2" fmla="val 60336"/>
            </a:avLst>
          </a:prstGeom>
          <a:solidFill>
            <a:schemeClr val="bg1">
              <a:lumMod val="95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smtClean="0"/>
              <a:t>厳しい</a:t>
            </a:r>
          </a:p>
        </p:txBody>
      </p:sp>
      <p:sp>
        <p:nvSpPr>
          <p:cNvPr id="27" name="円形吹き出し 26"/>
          <p:cNvSpPr/>
          <p:nvPr/>
        </p:nvSpPr>
        <p:spPr>
          <a:xfrm>
            <a:off x="5639570" y="5604859"/>
            <a:ext cx="863783" cy="704352"/>
          </a:xfrm>
          <a:prstGeom prst="wedgeEllipseCallout">
            <a:avLst>
              <a:gd name="adj1" fmla="val 35626"/>
              <a:gd name="adj2" fmla="val -59749"/>
            </a:avLst>
          </a:prstGeom>
          <a:solidFill>
            <a:schemeClr val="bg1">
              <a:lumMod val="95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smtClean="0"/>
              <a:t>温かい</a:t>
            </a:r>
          </a:p>
        </p:txBody>
      </p:sp>
      <p:sp>
        <p:nvSpPr>
          <p:cNvPr id="28" name="円形吹き出し 27"/>
          <p:cNvSpPr/>
          <p:nvPr/>
        </p:nvSpPr>
        <p:spPr>
          <a:xfrm>
            <a:off x="8219407" y="5630200"/>
            <a:ext cx="863783" cy="704352"/>
          </a:xfrm>
          <a:prstGeom prst="wedgeEllipseCallout">
            <a:avLst>
              <a:gd name="adj1" fmla="val -34948"/>
              <a:gd name="adj2" fmla="val -56503"/>
            </a:avLst>
          </a:prstGeom>
          <a:solidFill>
            <a:schemeClr val="bg1">
              <a:lumMod val="95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smtClean="0"/>
              <a:t>きっちり</a:t>
            </a:r>
          </a:p>
        </p:txBody>
      </p:sp>
    </p:spTree>
    <p:extLst>
      <p:ext uri="{BB962C8B-B14F-4D97-AF65-F5344CB8AC3E}">
        <p14:creationId xmlns:p14="http://schemas.microsoft.com/office/powerpoint/2010/main" val="217756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メンタリティ</a:t>
            </a:r>
            <a:r>
              <a:rPr lang="ja-JP" altLang="en-US" dirty="0" smtClean="0"/>
              <a:t>にあわせた関わりをする意味</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8</a:t>
            </a:fld>
            <a:endParaRPr kumimoji="1" lang="ja-JP" altLang="en-US"/>
          </a:p>
        </p:txBody>
      </p:sp>
      <p:sp>
        <p:nvSpPr>
          <p:cNvPr id="31" name="テキスト ボックス 30"/>
          <p:cNvSpPr txBox="1"/>
          <p:nvPr/>
        </p:nvSpPr>
        <p:spPr>
          <a:xfrm>
            <a:off x="7392409" y="5159148"/>
            <a:ext cx="1903748" cy="1323439"/>
          </a:xfrm>
          <a:prstGeom prst="rect">
            <a:avLst/>
          </a:prstGeom>
          <a:noFill/>
        </p:spPr>
        <p:txBody>
          <a:bodyPr wrap="square" rtlCol="0">
            <a:spAutoFit/>
          </a:bodyPr>
          <a:lstStyle/>
          <a:p>
            <a:pPr algn="ctr"/>
            <a:r>
              <a:rPr lang="ja-JP" altLang="en-US" sz="8000" spc="90" dirty="0" smtClean="0">
                <a:solidFill>
                  <a:schemeClr val="accent2">
                    <a:lumMod val="20000"/>
                    <a:lumOff val="80000"/>
                  </a:schemeClr>
                </a:solidFill>
              </a:rPr>
              <a:t>✕</a:t>
            </a:r>
            <a:endParaRPr kumimoji="1" lang="ja-JP" altLang="en-US" sz="8000" spc="90" dirty="0">
              <a:solidFill>
                <a:schemeClr val="accent2">
                  <a:lumMod val="20000"/>
                  <a:lumOff val="80000"/>
                </a:schemeClr>
              </a:solidFill>
            </a:endParaRPr>
          </a:p>
        </p:txBody>
      </p:sp>
      <p:sp>
        <p:nvSpPr>
          <p:cNvPr id="32" name="テキスト ボックス 31"/>
          <p:cNvSpPr txBox="1"/>
          <p:nvPr/>
        </p:nvSpPr>
        <p:spPr>
          <a:xfrm>
            <a:off x="7328336" y="2695129"/>
            <a:ext cx="1903748" cy="1323439"/>
          </a:xfrm>
          <a:prstGeom prst="rect">
            <a:avLst/>
          </a:prstGeom>
          <a:noFill/>
        </p:spPr>
        <p:txBody>
          <a:bodyPr wrap="square" rtlCol="0">
            <a:spAutoFit/>
          </a:bodyPr>
          <a:lstStyle/>
          <a:p>
            <a:pPr algn="ctr"/>
            <a:r>
              <a:rPr lang="ja-JP" altLang="en-US" sz="8000" spc="90" dirty="0" smtClean="0">
                <a:solidFill>
                  <a:schemeClr val="accent2">
                    <a:lumMod val="20000"/>
                    <a:lumOff val="80000"/>
                  </a:schemeClr>
                </a:solidFill>
              </a:rPr>
              <a:t>✕</a:t>
            </a:r>
            <a:endParaRPr kumimoji="1" lang="ja-JP" altLang="en-US" sz="8000" spc="90" dirty="0">
              <a:solidFill>
                <a:schemeClr val="accent2">
                  <a:lumMod val="20000"/>
                  <a:lumOff val="80000"/>
                </a:schemeClr>
              </a:solidFill>
            </a:endParaRPr>
          </a:p>
        </p:txBody>
      </p:sp>
      <p:sp>
        <p:nvSpPr>
          <p:cNvPr id="33" name="テキスト ボックス 32"/>
          <p:cNvSpPr txBox="1"/>
          <p:nvPr/>
        </p:nvSpPr>
        <p:spPr>
          <a:xfrm>
            <a:off x="7328336" y="3939427"/>
            <a:ext cx="1903748" cy="1323439"/>
          </a:xfrm>
          <a:prstGeom prst="rect">
            <a:avLst/>
          </a:prstGeom>
          <a:noFill/>
        </p:spPr>
        <p:txBody>
          <a:bodyPr wrap="square" rtlCol="0">
            <a:spAutoFit/>
          </a:bodyPr>
          <a:lstStyle/>
          <a:p>
            <a:pPr algn="ctr"/>
            <a:r>
              <a:rPr lang="ja-JP" altLang="en-US" sz="8000" spc="90" dirty="0">
                <a:solidFill>
                  <a:schemeClr val="accent5">
                    <a:lumMod val="20000"/>
                    <a:lumOff val="80000"/>
                  </a:schemeClr>
                </a:solidFill>
              </a:rPr>
              <a:t>○</a:t>
            </a:r>
            <a:endParaRPr kumimoji="1" lang="ja-JP" altLang="en-US" sz="8000" spc="90" dirty="0">
              <a:solidFill>
                <a:schemeClr val="accent5">
                  <a:lumMod val="20000"/>
                  <a:lumOff val="80000"/>
                </a:schemeClr>
              </a:solidFill>
            </a:endParaRPr>
          </a:p>
        </p:txBody>
      </p:sp>
      <p:sp>
        <p:nvSpPr>
          <p:cNvPr id="34" name="テキスト ボックス 33"/>
          <p:cNvSpPr txBox="1"/>
          <p:nvPr/>
        </p:nvSpPr>
        <p:spPr>
          <a:xfrm>
            <a:off x="7392409" y="1492038"/>
            <a:ext cx="1903748" cy="1323439"/>
          </a:xfrm>
          <a:prstGeom prst="rect">
            <a:avLst/>
          </a:prstGeom>
          <a:noFill/>
        </p:spPr>
        <p:txBody>
          <a:bodyPr wrap="square" rtlCol="0">
            <a:spAutoFit/>
          </a:bodyPr>
          <a:lstStyle/>
          <a:p>
            <a:pPr algn="ctr"/>
            <a:r>
              <a:rPr lang="ja-JP" altLang="en-US" sz="8000" spc="90" dirty="0">
                <a:solidFill>
                  <a:schemeClr val="accent5">
                    <a:lumMod val="20000"/>
                    <a:lumOff val="80000"/>
                  </a:schemeClr>
                </a:solidFill>
              </a:rPr>
              <a:t>○</a:t>
            </a:r>
            <a:endParaRPr kumimoji="1" lang="ja-JP" altLang="en-US" sz="8000" spc="90" dirty="0">
              <a:solidFill>
                <a:schemeClr val="accent5">
                  <a:lumMod val="20000"/>
                  <a:lumOff val="80000"/>
                </a:schemeClr>
              </a:solidFill>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8099" y="1721857"/>
            <a:ext cx="865723" cy="8969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 name="図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850" y="2907360"/>
            <a:ext cx="896220" cy="932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9627" y="5375945"/>
            <a:ext cx="882666" cy="9145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 name="四角形吹き出し 38"/>
          <p:cNvSpPr/>
          <p:nvPr/>
        </p:nvSpPr>
        <p:spPr>
          <a:xfrm>
            <a:off x="1822491" y="1793215"/>
            <a:ext cx="2061148" cy="686417"/>
          </a:xfrm>
          <a:prstGeom prst="wedgeRectCallout">
            <a:avLst>
              <a:gd name="adj1" fmla="val 985"/>
              <a:gd name="adj2" fmla="val 87614"/>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rgbClr val="000000"/>
                </a:solidFill>
                <a:cs typeface="Meiryo UI" panose="020B0604030504040204" pitchFamily="50" charset="-128"/>
              </a:rPr>
              <a:t>もっと</a:t>
            </a:r>
            <a:r>
              <a:rPr kumimoji="1" lang="ja-JP" altLang="en-US" kern="0" spc="90" dirty="0" smtClean="0">
                <a:solidFill>
                  <a:srgbClr val="000000"/>
                </a:solidFill>
                <a:cs typeface="Meiryo UI" panose="020B0604030504040204" pitchFamily="50" charset="-128"/>
              </a:rPr>
              <a:t>頑張ろう！</a:t>
            </a:r>
            <a:endParaRPr kumimoji="1" lang="ja-JP" altLang="en-US" kern="0" spc="90" dirty="0">
              <a:solidFill>
                <a:srgbClr val="000000"/>
              </a:solidFill>
              <a:cs typeface="Meiryo UI" panose="020B0604030504040204" pitchFamily="50" charset="-128"/>
            </a:endParaRPr>
          </a:p>
        </p:txBody>
      </p:sp>
      <p:sp>
        <p:nvSpPr>
          <p:cNvPr id="41" name="四角形吹き出し 40"/>
          <p:cNvSpPr/>
          <p:nvPr/>
        </p:nvSpPr>
        <p:spPr>
          <a:xfrm>
            <a:off x="1811555" y="4366673"/>
            <a:ext cx="2061148" cy="718477"/>
          </a:xfrm>
          <a:prstGeom prst="wedgeRectCallout">
            <a:avLst>
              <a:gd name="adj1" fmla="val 4258"/>
              <a:gd name="adj2" fmla="val 85450"/>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rgbClr val="000000"/>
                </a:solidFill>
                <a:cs typeface="Meiryo UI" panose="020B0604030504040204" pitchFamily="50" charset="-128"/>
              </a:rPr>
              <a:t>困ったら相談してね</a:t>
            </a:r>
          </a:p>
        </p:txBody>
      </p:sp>
      <p:sp>
        <p:nvSpPr>
          <p:cNvPr id="42" name="テキスト ボックス 41"/>
          <p:cNvSpPr txBox="1"/>
          <p:nvPr/>
        </p:nvSpPr>
        <p:spPr>
          <a:xfrm>
            <a:off x="4361857" y="1847178"/>
            <a:ext cx="1412839" cy="646331"/>
          </a:xfrm>
          <a:prstGeom prst="rect">
            <a:avLst/>
          </a:prstGeom>
          <a:noFill/>
        </p:spPr>
        <p:txBody>
          <a:bodyPr wrap="square" rtlCol="0">
            <a:spAutoFit/>
          </a:bodyPr>
          <a:lstStyle/>
          <a:p>
            <a:pPr algn="ctr"/>
            <a:r>
              <a:rPr kumimoji="1" lang="ja-JP" altLang="en-US" spc="90" dirty="0" smtClean="0">
                <a:solidFill>
                  <a:srgbClr val="3B69E1"/>
                </a:solidFill>
                <a:latin typeface="Meiryo UI" panose="020B0604030504040204" pitchFamily="50" charset="-128"/>
                <a:ea typeface="Meiryo UI" panose="020B0604030504040204" pitchFamily="50" charset="-128"/>
              </a:rPr>
              <a:t>元気な</a:t>
            </a:r>
            <a:r>
              <a:rPr kumimoji="1" lang="en-US" altLang="ja-JP" spc="90" dirty="0" smtClean="0">
                <a:solidFill>
                  <a:srgbClr val="3B69E1"/>
                </a:solidFill>
                <a:latin typeface="Meiryo UI" panose="020B0604030504040204" pitchFamily="50" charset="-128"/>
                <a:ea typeface="Meiryo UI" panose="020B0604030504040204" pitchFamily="50" charset="-128"/>
              </a:rPr>
              <a:t/>
            </a:r>
            <a:br>
              <a:rPr kumimoji="1" lang="en-US" altLang="ja-JP" spc="90" dirty="0" smtClean="0">
                <a:solidFill>
                  <a:srgbClr val="3B69E1"/>
                </a:solidFill>
                <a:latin typeface="Meiryo UI" panose="020B0604030504040204" pitchFamily="50" charset="-128"/>
                <a:ea typeface="Meiryo UI" panose="020B0604030504040204" pitchFamily="50" charset="-128"/>
              </a:rPr>
            </a:br>
            <a:r>
              <a:rPr kumimoji="1" lang="ja-JP" altLang="en-US" spc="90" dirty="0" smtClean="0">
                <a:solidFill>
                  <a:srgbClr val="3B69E1"/>
                </a:solidFill>
                <a:latin typeface="Meiryo UI" panose="020B0604030504040204" pitchFamily="50" charset="-128"/>
                <a:ea typeface="Meiryo UI" panose="020B0604030504040204" pitchFamily="50" charset="-128"/>
              </a:rPr>
              <a:t>メンバーなら</a:t>
            </a:r>
            <a:endParaRPr kumimoji="1" lang="ja-JP" altLang="en-US" spc="90" dirty="0">
              <a:solidFill>
                <a:srgbClr val="3B69E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362367" y="3050269"/>
            <a:ext cx="1411923" cy="646331"/>
          </a:xfrm>
          <a:prstGeom prst="rect">
            <a:avLst/>
          </a:prstGeom>
          <a:noFill/>
        </p:spPr>
        <p:txBody>
          <a:bodyPr wrap="square" rtlCol="0">
            <a:spAutoFit/>
          </a:bodyPr>
          <a:lstStyle/>
          <a:p>
            <a:pPr algn="ctr"/>
            <a:r>
              <a:rPr kumimoji="1" lang="ja-JP" altLang="en-US" spc="90" dirty="0" smtClean="0">
                <a:solidFill>
                  <a:srgbClr val="FD444A"/>
                </a:solidFill>
                <a:latin typeface="Meiryo UI" panose="020B0604030504040204" pitchFamily="50" charset="-128"/>
                <a:ea typeface="Meiryo UI" panose="020B0604030504040204" pitchFamily="50" charset="-128"/>
              </a:rPr>
              <a:t>弱っている</a:t>
            </a:r>
            <a:r>
              <a:rPr kumimoji="1" lang="en-US" altLang="ja-JP" spc="90" dirty="0" smtClean="0">
                <a:solidFill>
                  <a:srgbClr val="FD444A"/>
                </a:solidFill>
                <a:latin typeface="Meiryo UI" panose="020B0604030504040204" pitchFamily="50" charset="-128"/>
                <a:ea typeface="Meiryo UI" panose="020B0604030504040204" pitchFamily="50" charset="-128"/>
              </a:rPr>
              <a:t/>
            </a:r>
            <a:br>
              <a:rPr kumimoji="1" lang="en-US" altLang="ja-JP" spc="90" dirty="0" smtClean="0">
                <a:solidFill>
                  <a:srgbClr val="FD444A"/>
                </a:solidFill>
                <a:latin typeface="Meiryo UI" panose="020B0604030504040204" pitchFamily="50" charset="-128"/>
                <a:ea typeface="Meiryo UI" panose="020B0604030504040204" pitchFamily="50" charset="-128"/>
              </a:rPr>
            </a:br>
            <a:r>
              <a:rPr kumimoji="1" lang="ja-JP" altLang="en-US" spc="90" dirty="0" smtClean="0">
                <a:solidFill>
                  <a:srgbClr val="FD444A"/>
                </a:solidFill>
                <a:latin typeface="Meiryo UI" panose="020B0604030504040204" pitchFamily="50" charset="-128"/>
                <a:ea typeface="Meiryo UI" panose="020B0604030504040204" pitchFamily="50" charset="-128"/>
              </a:rPr>
              <a:t>メンバーだと</a:t>
            </a:r>
            <a:endParaRPr kumimoji="1" lang="ja-JP" altLang="en-US" spc="90" dirty="0">
              <a:solidFill>
                <a:srgbClr val="FD444A"/>
              </a:solidFill>
              <a:latin typeface="Meiryo UI" panose="020B0604030504040204" pitchFamily="50" charset="-128"/>
              <a:ea typeface="Meiryo UI" panose="020B0604030504040204" pitchFamily="50" charset="-128"/>
            </a:endParaRPr>
          </a:p>
        </p:txBody>
      </p:sp>
      <p:sp>
        <p:nvSpPr>
          <p:cNvPr id="44" name="四角形吹き出し 43"/>
          <p:cNvSpPr/>
          <p:nvPr/>
        </p:nvSpPr>
        <p:spPr>
          <a:xfrm>
            <a:off x="7058512" y="1702926"/>
            <a:ext cx="2443397" cy="934835"/>
          </a:xfrm>
          <a:prstGeom prst="wedgeRectCallout">
            <a:avLst>
              <a:gd name="adj1" fmla="val -63778"/>
              <a:gd name="adj2" fmla="val -1640"/>
            </a:avLst>
          </a:prstGeom>
          <a:noFill/>
          <a:ln w="38100">
            <a:solidFill>
              <a:srgbClr val="9E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もっと期待に</a:t>
            </a:r>
            <a:r>
              <a:rPr kumimoji="1" lang="en-US" altLang="ja-JP"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応えよう！</a:t>
            </a:r>
            <a:endParaRPr kumimoji="1" lang="ja-JP" altLang="en-US"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四角形吹き出し 44"/>
          <p:cNvSpPr/>
          <p:nvPr/>
        </p:nvSpPr>
        <p:spPr>
          <a:xfrm>
            <a:off x="7058512" y="2906017"/>
            <a:ext cx="2443397" cy="934835"/>
          </a:xfrm>
          <a:prstGeom prst="wedgeRectCallout">
            <a:avLst>
              <a:gd name="adj1" fmla="val -63164"/>
              <a:gd name="adj2" fmla="val -37"/>
            </a:avLst>
          </a:prstGeom>
          <a:noFill/>
          <a:ln w="38100">
            <a:solidFill>
              <a:srgbClr val="FF8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しんどい・・・もう無理</a:t>
            </a:r>
            <a:endParaRPr kumimoji="1" lang="ja-JP" altLang="en-US"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8099" y="4169246"/>
            <a:ext cx="865723" cy="8969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 name="四角形吹き出し 47"/>
          <p:cNvSpPr/>
          <p:nvPr/>
        </p:nvSpPr>
        <p:spPr>
          <a:xfrm>
            <a:off x="7058512" y="4150315"/>
            <a:ext cx="2443397" cy="934835"/>
          </a:xfrm>
          <a:prstGeom prst="wedgeRectCallout">
            <a:avLst>
              <a:gd name="adj1" fmla="val -63778"/>
              <a:gd name="adj2" fmla="val -1640"/>
            </a:avLst>
          </a:prstGeom>
          <a:noFill/>
          <a:ln w="38100">
            <a:solidFill>
              <a:srgbClr val="9DB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相談しながら</a:t>
            </a:r>
            <a:endParaRPr kumimoji="1" lang="en-US" altLang="ja-JP"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a:t>
            </a:r>
            <a:r>
              <a:rPr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をだそう！</a:t>
            </a:r>
            <a:endParaRPr kumimoji="1" lang="ja-JP" altLang="en-US"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四角形吹き出し 48"/>
          <p:cNvSpPr/>
          <p:nvPr/>
        </p:nvSpPr>
        <p:spPr>
          <a:xfrm>
            <a:off x="7058512" y="5365808"/>
            <a:ext cx="2443397" cy="934835"/>
          </a:xfrm>
          <a:prstGeom prst="wedgeRectCallout">
            <a:avLst>
              <a:gd name="adj1" fmla="val -63778"/>
              <a:gd name="adj2" fmla="val -37"/>
            </a:avLst>
          </a:prstGeom>
          <a:noFill/>
          <a:ln w="38100">
            <a:solidFill>
              <a:srgbClr val="CEB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困ってることなんてない</a:t>
            </a:r>
            <a:endParaRPr kumimoji="1" lang="en-US" altLang="ja-JP"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仕事がこなせればいい</a:t>
            </a:r>
            <a:endParaRPr kumimoji="1" lang="ja-JP" altLang="en-US"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307640" y="5510060"/>
            <a:ext cx="1521272" cy="646331"/>
          </a:xfrm>
          <a:prstGeom prst="rect">
            <a:avLst/>
          </a:prstGeom>
          <a:noFill/>
        </p:spPr>
        <p:txBody>
          <a:bodyPr wrap="square" rtlCol="0">
            <a:spAutoFit/>
          </a:bodyPr>
          <a:lstStyle/>
          <a:p>
            <a:pPr algn="ctr"/>
            <a:r>
              <a:rPr kumimoji="1" lang="ja-JP" altLang="en-US" spc="90" dirty="0" smtClean="0">
                <a:solidFill>
                  <a:srgbClr val="C772E1"/>
                </a:solidFill>
                <a:latin typeface="Meiryo UI" panose="020B0604030504040204" pitchFamily="50" charset="-128"/>
                <a:ea typeface="Meiryo UI" panose="020B0604030504040204" pitchFamily="50" charset="-128"/>
              </a:rPr>
              <a:t>仕事に飽きた</a:t>
            </a:r>
            <a:r>
              <a:rPr kumimoji="1" lang="en-US" altLang="ja-JP" spc="90" dirty="0" smtClean="0">
                <a:solidFill>
                  <a:srgbClr val="C772E1"/>
                </a:solidFill>
                <a:latin typeface="Meiryo UI" panose="020B0604030504040204" pitchFamily="50" charset="-128"/>
                <a:ea typeface="Meiryo UI" panose="020B0604030504040204" pitchFamily="50" charset="-128"/>
              </a:rPr>
              <a:t/>
            </a:r>
            <a:br>
              <a:rPr kumimoji="1" lang="en-US" altLang="ja-JP" spc="90" dirty="0" smtClean="0">
                <a:solidFill>
                  <a:srgbClr val="C772E1"/>
                </a:solidFill>
                <a:latin typeface="Meiryo UI" panose="020B0604030504040204" pitchFamily="50" charset="-128"/>
                <a:ea typeface="Meiryo UI" panose="020B0604030504040204" pitchFamily="50" charset="-128"/>
              </a:rPr>
            </a:br>
            <a:r>
              <a:rPr kumimoji="1" lang="ja-JP" altLang="en-US" spc="90" dirty="0" smtClean="0">
                <a:solidFill>
                  <a:srgbClr val="C772E1"/>
                </a:solidFill>
                <a:latin typeface="Meiryo UI" panose="020B0604030504040204" pitchFamily="50" charset="-128"/>
                <a:ea typeface="Meiryo UI" panose="020B0604030504040204" pitchFamily="50" charset="-128"/>
              </a:rPr>
              <a:t>メンバーだと</a:t>
            </a:r>
            <a:endParaRPr kumimoji="1" lang="ja-JP" altLang="en-US" spc="90" dirty="0">
              <a:solidFill>
                <a:srgbClr val="C772E1"/>
              </a:solidFill>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244693" y="4010060"/>
            <a:ext cx="940897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44693" y="2524286"/>
            <a:ext cx="1004065" cy="369332"/>
          </a:xfrm>
          <a:prstGeom prst="rect">
            <a:avLst/>
          </a:prstGeom>
          <a:noFill/>
        </p:spPr>
        <p:txBody>
          <a:bodyPr wrap="square" rtlCol="0">
            <a:spAutoFit/>
          </a:bodyPr>
          <a:lstStyle/>
          <a:p>
            <a:pPr algn="ctr"/>
            <a:r>
              <a:rPr kumimoji="1" lang="ja-JP" altLang="en-US" dirty="0" smtClean="0">
                <a:solidFill>
                  <a:schemeClr val="bg1"/>
                </a:solidFill>
              </a:rPr>
              <a:t>上司</a:t>
            </a:r>
            <a:endParaRPr kumimoji="1" lang="ja-JP" altLang="en-US" dirty="0">
              <a:solidFill>
                <a:schemeClr val="bg1"/>
              </a:solidFill>
            </a:endParaRPr>
          </a:p>
        </p:txBody>
      </p:sp>
      <p:sp>
        <p:nvSpPr>
          <p:cNvPr id="60" name="テキスト ボックス 59"/>
          <p:cNvSpPr txBox="1"/>
          <p:nvPr/>
        </p:nvSpPr>
        <p:spPr>
          <a:xfrm>
            <a:off x="4361857" y="4294567"/>
            <a:ext cx="1412839" cy="646331"/>
          </a:xfrm>
          <a:prstGeom prst="rect">
            <a:avLst/>
          </a:prstGeom>
          <a:noFill/>
        </p:spPr>
        <p:txBody>
          <a:bodyPr wrap="square" rtlCol="0">
            <a:spAutoFit/>
          </a:bodyPr>
          <a:lstStyle/>
          <a:p>
            <a:pPr algn="ctr"/>
            <a:r>
              <a:rPr kumimoji="1" lang="ja-JP" altLang="en-US" spc="90" dirty="0" smtClean="0">
                <a:solidFill>
                  <a:srgbClr val="3B69E1"/>
                </a:solidFill>
                <a:latin typeface="Meiryo UI" panose="020B0604030504040204" pitchFamily="50" charset="-128"/>
                <a:ea typeface="Meiryo UI" panose="020B0604030504040204" pitchFamily="50" charset="-128"/>
              </a:rPr>
              <a:t>元気な</a:t>
            </a:r>
            <a:r>
              <a:rPr kumimoji="1" lang="en-US" altLang="ja-JP" spc="90" dirty="0" smtClean="0">
                <a:solidFill>
                  <a:srgbClr val="3B69E1"/>
                </a:solidFill>
                <a:latin typeface="Meiryo UI" panose="020B0604030504040204" pitchFamily="50" charset="-128"/>
                <a:ea typeface="Meiryo UI" panose="020B0604030504040204" pitchFamily="50" charset="-128"/>
              </a:rPr>
              <a:t/>
            </a:r>
            <a:br>
              <a:rPr kumimoji="1" lang="en-US" altLang="ja-JP" spc="90" dirty="0" smtClean="0">
                <a:solidFill>
                  <a:srgbClr val="3B69E1"/>
                </a:solidFill>
                <a:latin typeface="Meiryo UI" panose="020B0604030504040204" pitchFamily="50" charset="-128"/>
                <a:ea typeface="Meiryo UI" panose="020B0604030504040204" pitchFamily="50" charset="-128"/>
              </a:rPr>
            </a:br>
            <a:r>
              <a:rPr kumimoji="1" lang="ja-JP" altLang="en-US" spc="90" dirty="0" smtClean="0">
                <a:solidFill>
                  <a:srgbClr val="3B69E1"/>
                </a:solidFill>
                <a:latin typeface="Meiryo UI" panose="020B0604030504040204" pitchFamily="50" charset="-128"/>
                <a:ea typeface="Meiryo UI" panose="020B0604030504040204" pitchFamily="50" charset="-128"/>
              </a:rPr>
              <a:t>メンバーなら</a:t>
            </a:r>
            <a:endParaRPr kumimoji="1" lang="ja-JP" altLang="en-US" spc="90" dirty="0">
              <a:solidFill>
                <a:srgbClr val="3B69E1"/>
              </a:solidFill>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611956" y="935944"/>
            <a:ext cx="8682088" cy="430887"/>
          </a:xfrm>
          <a:prstGeom prst="rect">
            <a:avLst/>
          </a:prstGeom>
          <a:noFill/>
        </p:spPr>
        <p:txBody>
          <a:bodyPr wrap="square" rtlCol="0">
            <a:spAutoFit/>
          </a:bodyPr>
          <a:lstStyle/>
          <a:p>
            <a:pPr algn="ctr"/>
            <a:r>
              <a:rPr kumimoji="1" lang="ja-JP" altLang="en-US" sz="2200" u="sng" spc="110" dirty="0" smtClean="0"/>
              <a:t>メンタリティによって、</a:t>
            </a:r>
            <a:r>
              <a:rPr kumimoji="1" lang="ja-JP" altLang="en-US" sz="2200" b="1" u="sng" spc="110" dirty="0" smtClean="0"/>
              <a:t>成果を出すための効果的な関わり方</a:t>
            </a:r>
            <a:r>
              <a:rPr kumimoji="1" lang="ja-JP" altLang="en-US" sz="2200" u="sng" spc="110" dirty="0" smtClean="0"/>
              <a:t>が変わります</a:t>
            </a:r>
            <a:endParaRPr kumimoji="1" lang="ja-JP" altLang="en-US" sz="2200" u="sng" spc="110" dirty="0"/>
          </a:p>
        </p:txBody>
      </p:sp>
      <p:pic>
        <p:nvPicPr>
          <p:cNvPr id="84" name="Picture 2" descr="https://www.ms.recruit-insides.net/wp-content/themes/recruit-ms-insides/assets/images/index_about_human-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448" y="1934271"/>
            <a:ext cx="1324620" cy="19646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www.ms.recruit-insides.net/wp-content/themes/recruit-ms-insides/assets/images/index_about_human-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512" y="4433124"/>
            <a:ext cx="1324620" cy="1964605"/>
          </a:xfrm>
          <a:prstGeom prst="rect">
            <a:avLst/>
          </a:prstGeom>
          <a:noFill/>
          <a:extLst>
            <a:ext uri="{909E8E84-426E-40DD-AFC4-6F175D3DCCD1}">
              <a14:hiddenFill xmlns:a14="http://schemas.microsoft.com/office/drawing/2010/main">
                <a:solidFill>
                  <a:srgbClr val="FFFFFF"/>
                </a:solidFill>
              </a14:hiddenFill>
            </a:ext>
          </a:extLst>
        </p:spPr>
      </p:pic>
      <p:sp>
        <p:nvSpPr>
          <p:cNvPr id="3" name="二等辺三角形 2"/>
          <p:cNvSpPr/>
          <p:nvPr/>
        </p:nvSpPr>
        <p:spPr>
          <a:xfrm rot="5400000">
            <a:off x="3447342" y="2687946"/>
            <a:ext cx="1573967" cy="255062"/>
          </a:xfrm>
          <a:prstGeom prst="triangle">
            <a:avLst/>
          </a:prstGeom>
          <a:solidFill>
            <a:srgbClr val="BFD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90"/>
          </a:p>
        </p:txBody>
      </p:sp>
      <p:sp>
        <p:nvSpPr>
          <p:cNvPr id="38" name="二等辺三角形 37"/>
          <p:cNvSpPr/>
          <p:nvPr/>
        </p:nvSpPr>
        <p:spPr>
          <a:xfrm rot="5400000">
            <a:off x="3447342" y="5135335"/>
            <a:ext cx="1573967" cy="255062"/>
          </a:xfrm>
          <a:prstGeom prst="triangle">
            <a:avLst/>
          </a:prstGeom>
          <a:solidFill>
            <a:srgbClr val="BFD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90"/>
          </a:p>
        </p:txBody>
      </p:sp>
    </p:spTree>
    <p:extLst>
      <p:ext uri="{BB962C8B-B14F-4D97-AF65-F5344CB8AC3E}">
        <p14:creationId xmlns:p14="http://schemas.microsoft.com/office/powerpoint/2010/main" val="343553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entury Gothic"/>
        <a:ea typeface="Meiryo UI"/>
        <a:cs typeface=""/>
      </a:majorFont>
      <a:minorFont>
        <a:latin typeface="Century Gothic"/>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12986</TotalTime>
  <Words>1883</Words>
  <Application>Microsoft Office PowerPoint</Application>
  <PresentationFormat>A4 210 x 297 mm</PresentationFormat>
  <Paragraphs>353</Paragraphs>
  <Slides>34</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ABBvoiceOffice</vt:lpstr>
      <vt:lpstr>Meiryo UI</vt:lpstr>
      <vt:lpstr>メイリオ</vt:lpstr>
      <vt:lpstr>Yu Gothic</vt:lpstr>
      <vt:lpstr>Yu Gothic</vt:lpstr>
      <vt:lpstr>Arial</vt:lpstr>
      <vt:lpstr>Century Gothic</vt:lpstr>
      <vt:lpstr>Wingdings</vt:lpstr>
      <vt:lpstr>Office テーマ</vt:lpstr>
      <vt:lpstr> 導入によるメリットと マネジメントへの活用法</vt:lpstr>
      <vt:lpstr>もくじ</vt:lpstr>
      <vt:lpstr>INSIDES（インサイズ）導入の背景</vt:lpstr>
      <vt:lpstr>もくじ</vt:lpstr>
      <vt:lpstr>INSIDES（インサイズ）とは？</vt:lpstr>
      <vt:lpstr>INSIDESを使うと変わること</vt:lpstr>
      <vt:lpstr>INSIDES実施のステップ</vt:lpstr>
      <vt:lpstr>INSIDESでわかること</vt:lpstr>
      <vt:lpstr>メンタリティにあわせた関わりをする意味</vt:lpstr>
      <vt:lpstr>メンタリティが悪いメンバーがいたら…</vt:lpstr>
      <vt:lpstr>INSIDES実施概要</vt:lpstr>
      <vt:lpstr>もくじ</vt:lpstr>
      <vt:lpstr>アンケートの回答方法</vt:lpstr>
      <vt:lpstr>アンケートの回答方法</vt:lpstr>
      <vt:lpstr>アンケートの回答方法</vt:lpstr>
      <vt:lpstr>アンケートの回答方法</vt:lpstr>
      <vt:lpstr>アンケートの回答方法</vt:lpstr>
      <vt:lpstr>アンケートの回答方法</vt:lpstr>
      <vt:lpstr>アンケートの回答方法</vt:lpstr>
      <vt:lpstr>アンケートの回答方法</vt:lpstr>
      <vt:lpstr>もくじ</vt:lpstr>
      <vt:lpstr>結果レポートの閲覧方法</vt:lpstr>
      <vt:lpstr>結果レポートの閲覧方法</vt:lpstr>
      <vt:lpstr>レポートは3種類です</vt:lpstr>
      <vt:lpstr>「チームマップ」で、優先度の高い左上から、反時計回りにフォロー</vt:lpstr>
      <vt:lpstr>「パーソナルレポート」で、関わり方を確認</vt:lpstr>
      <vt:lpstr>「面談レポート」で、面談での会話をスムーズに</vt:lpstr>
      <vt:lpstr>結果閲覧後のお願い</vt:lpstr>
      <vt:lpstr>結果閲覧後の注意点</vt:lpstr>
      <vt:lpstr>もくじ</vt:lpstr>
      <vt:lpstr>【便利機能】面談の記録を残すことができます</vt:lpstr>
      <vt:lpstr>【便利機能】メンバーへの関わりに迷ったら</vt:lpstr>
      <vt:lpstr>【便利機能】効果的に活用したい方向けのセミナー</vt:lpstr>
      <vt:lpstr>PowerPoint プレゼンテーション</vt:lpstr>
    </vt:vector>
  </TitlesOfParts>
  <Company>株式会社リクルートマネジメントソリューションズ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INSIDES　操作マニュアル</dc:title>
  <dc:creator>鈴木 萌々子</dc:creator>
  <cp:lastModifiedBy>井上 瑞貴</cp:lastModifiedBy>
  <cp:revision>929</cp:revision>
  <cp:lastPrinted>2019-10-31T13:02:56Z</cp:lastPrinted>
  <dcterms:created xsi:type="dcterms:W3CDTF">2019-10-24T09:58:47Z</dcterms:created>
  <dcterms:modified xsi:type="dcterms:W3CDTF">2022-01-06T06:11:20Z</dcterms:modified>
</cp:coreProperties>
</file>