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24"/>
  </p:notesMasterIdLst>
  <p:sldIdLst>
    <p:sldId id="256" r:id="rId2"/>
    <p:sldId id="262" r:id="rId3"/>
    <p:sldId id="312" r:id="rId4"/>
    <p:sldId id="301" r:id="rId5"/>
    <p:sldId id="302" r:id="rId6"/>
    <p:sldId id="298" r:id="rId7"/>
    <p:sldId id="264" r:id="rId8"/>
    <p:sldId id="304" r:id="rId9"/>
    <p:sldId id="313" r:id="rId10"/>
    <p:sldId id="305" r:id="rId11"/>
    <p:sldId id="266" r:id="rId12"/>
    <p:sldId id="270" r:id="rId13"/>
    <p:sldId id="308" r:id="rId14"/>
    <p:sldId id="309" r:id="rId15"/>
    <p:sldId id="315" r:id="rId16"/>
    <p:sldId id="310" r:id="rId17"/>
    <p:sldId id="311" r:id="rId18"/>
    <p:sldId id="314" r:id="rId19"/>
    <p:sldId id="286" r:id="rId20"/>
    <p:sldId id="287" r:id="rId21"/>
    <p:sldId id="282" r:id="rId22"/>
    <p:sldId id="280" r:id="rId23"/>
  </p:sldIdLst>
  <p:sldSz cx="9906000" cy="6858000" type="A4"/>
  <p:notesSz cx="680561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4B77"/>
    <a:srgbClr val="C772E1"/>
    <a:srgbClr val="7165DB"/>
    <a:srgbClr val="3B69E1"/>
    <a:srgbClr val="FF3399"/>
    <a:srgbClr val="FFFFFF"/>
    <a:srgbClr val="08A5FF"/>
    <a:srgbClr val="BFDBFB"/>
    <a:srgbClr val="FD444A"/>
    <a:srgbClr val="9DB7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00" autoAdjust="0"/>
    <p:restoredTop sz="94660"/>
  </p:normalViewPr>
  <p:slideViewPr>
    <p:cSldViewPr snapToGrid="0">
      <p:cViewPr varScale="1">
        <p:scale>
          <a:sx n="131" d="100"/>
          <a:sy n="131" d="100"/>
        </p:scale>
        <p:origin x="1003"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85A8B3B7-CF28-45AE-864C-5BB1ED94E1EA}" type="datetimeFigureOut">
              <a:rPr kumimoji="1" lang="ja-JP" altLang="en-US" smtClean="0"/>
              <a:t>2022/2/8</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3463"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7F7499CB-F772-4094-9779-BBD4053D2298}" type="slidenum">
              <a:rPr kumimoji="1" lang="ja-JP" altLang="en-US" smtClean="0"/>
              <a:t>‹#›</a:t>
            </a:fld>
            <a:endParaRPr kumimoji="1" lang="ja-JP" altLang="en-US"/>
          </a:p>
        </p:txBody>
      </p:sp>
    </p:spTree>
    <p:extLst>
      <p:ext uri="{BB962C8B-B14F-4D97-AF65-F5344CB8AC3E}">
        <p14:creationId xmlns:p14="http://schemas.microsoft.com/office/powerpoint/2010/main" val="354904849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870974" rtl="0" eaLnBrk="0" fontAlgn="base" latinLnBrk="0" hangingPunct="0">
              <a:lnSpc>
                <a:spcPts val="1500"/>
              </a:lnSpc>
              <a:spcBef>
                <a:spcPct val="30000"/>
              </a:spcBef>
              <a:spcAft>
                <a:spcPct val="0"/>
              </a:spcAft>
              <a:buClrTx/>
              <a:buSzTx/>
              <a:buFontTx/>
              <a:buNone/>
              <a:tabLst/>
              <a:defRPr/>
            </a:pPr>
            <a:endParaRPr lang="en-US" altLang="ja-JP" sz="1200" dirty="0"/>
          </a:p>
        </p:txBody>
      </p:sp>
    </p:spTree>
    <p:extLst>
      <p:ext uri="{BB962C8B-B14F-4D97-AF65-F5344CB8AC3E}">
        <p14:creationId xmlns:p14="http://schemas.microsoft.com/office/powerpoint/2010/main" val="1325028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ー 1">
            <a:extLst>
              <a:ext uri="{FF2B5EF4-FFF2-40B4-BE49-F238E27FC236}">
                <a16:creationId xmlns:a16="http://schemas.microsoft.com/office/drawing/2014/main" id="{60DC6058-032B-4A5E-AA6A-03BD0C204665}"/>
              </a:ext>
            </a:extLst>
          </p:cNvPr>
          <p:cNvSpPr>
            <a:spLocks noGrp="1" noRot="1" noChangeAspect="1" noChangeArrowheads="1" noTextEdit="1"/>
          </p:cNvSpPr>
          <p:nvPr>
            <p:ph type="sldImg"/>
          </p:nvPr>
        </p:nvSpPr>
        <p:spPr>
          <a:ln/>
        </p:spPr>
      </p:sp>
      <p:sp>
        <p:nvSpPr>
          <p:cNvPr id="26627" name="ノート プレースホルダー 2">
            <a:extLst>
              <a:ext uri="{FF2B5EF4-FFF2-40B4-BE49-F238E27FC236}">
                <a16:creationId xmlns:a16="http://schemas.microsoft.com/office/drawing/2014/main" id="{65BBA3FB-0C3F-443F-BF7C-008BC19E0800}"/>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defTabSz="870907"/>
            <a:endParaRPr lang="en-US" altLang="ja-JP" sz="1400" dirty="0"/>
          </a:p>
        </p:txBody>
      </p:sp>
    </p:spTree>
    <p:extLst>
      <p:ext uri="{BB962C8B-B14F-4D97-AF65-F5344CB8AC3E}">
        <p14:creationId xmlns:p14="http://schemas.microsoft.com/office/powerpoint/2010/main" val="3206910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968515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INSIDES</a:t>
            </a:r>
            <a:r>
              <a:rPr kumimoji="1" lang="ja-JP" altLang="en-US" dirty="0" smtClean="0"/>
              <a:t>では、このメンタリティや関わり方が「チームマップ」「パーソナルレポート」という２つのレポートでわかります。</a:t>
            </a:r>
            <a:endParaRPr kumimoji="1" lang="en-US" altLang="ja-JP" dirty="0" smtClean="0"/>
          </a:p>
          <a:p>
            <a:r>
              <a:rPr kumimoji="1" lang="ja-JP" altLang="en-US" dirty="0" smtClean="0"/>
              <a:t>チームマップでは、誰がどういう状態なのかがひと目で分かるので、フォローすべきメンバーを把握することができます。</a:t>
            </a:r>
            <a:endParaRPr kumimoji="1" lang="en-US" altLang="ja-JP" dirty="0" smtClean="0"/>
          </a:p>
          <a:p>
            <a:r>
              <a:rPr kumimoji="1" lang="ja-JP" altLang="en-US" dirty="0" smtClean="0"/>
              <a:t>パーソナルレポートは、細かい関わり方が載ってますので、こちらをよく読んで接し方を考えてみてください。</a:t>
            </a:r>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0C124111-8B22-4A1B-B5EA-56336AFAB2DF}" type="slidenum">
              <a:rPr kumimoji="1" lang="ja-JP" altLang="en-US" smtClean="0"/>
              <a:t>20</a:t>
            </a:fld>
            <a:endParaRPr kumimoji="1" lang="ja-JP" altLang="en-US"/>
          </a:p>
        </p:txBody>
      </p:sp>
    </p:spTree>
    <p:extLst>
      <p:ext uri="{BB962C8B-B14F-4D97-AF65-F5344CB8AC3E}">
        <p14:creationId xmlns:p14="http://schemas.microsoft.com/office/powerpoint/2010/main" val="2335545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48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5" name="Footer Placeholder 4"/>
          <p:cNvSpPr>
            <a:spLocks noGrp="1"/>
          </p:cNvSpPr>
          <p:nvPr>
            <p:ph type="ftr" sz="quarter" idx="11"/>
          </p:nvPr>
        </p:nvSpPr>
        <p:spPr/>
        <p:txBody>
          <a:bodyPr/>
          <a:lstStyle/>
          <a:p>
            <a:r>
              <a:rPr kumimoji="1" lang="en-US" altLang="ja-JP" dirty="0"/>
              <a:t>(C)Recruit Management Solutions Co., Ltd.</a:t>
            </a:r>
          </a:p>
        </p:txBody>
      </p:sp>
      <p:sp>
        <p:nvSpPr>
          <p:cNvPr id="7" name="正方形/長方形 6"/>
          <p:cNvSpPr/>
          <p:nvPr userDrawn="1"/>
        </p:nvSpPr>
        <p:spPr>
          <a:xfrm>
            <a:off x="899400" y="3476487"/>
            <a:ext cx="8107200" cy="53009"/>
          </a:xfrm>
          <a:prstGeom prst="rect">
            <a:avLst/>
          </a:prstGeom>
          <a:gradFill flip="none" rotWithShape="1">
            <a:gsLst>
              <a:gs pos="0">
                <a:srgbClr val="FF0000"/>
              </a:gs>
              <a:gs pos="47000">
                <a:srgbClr val="7030A0"/>
              </a:gs>
              <a:gs pos="20000">
                <a:srgbClr val="FF99CC"/>
              </a:gs>
              <a:gs pos="77000">
                <a:srgbClr val="0070C0"/>
              </a:gs>
              <a:gs pos="100000">
                <a:srgbClr val="C9E4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11179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81038" y="6356352"/>
            <a:ext cx="2228850" cy="365125"/>
          </a:xfrm>
          <a:prstGeom prst="rect">
            <a:avLst/>
          </a:prstGeom>
        </p:spPr>
        <p:txBody>
          <a:bodyPr/>
          <a:lstStyle/>
          <a:p>
            <a:endParaRPr kumimoji="1" lang="ja-JP" altLang="en-US"/>
          </a:p>
        </p:txBody>
      </p:sp>
      <p:sp>
        <p:nvSpPr>
          <p:cNvPr id="5" name="Footer Placeholder 4"/>
          <p:cNvSpPr>
            <a:spLocks noGrp="1"/>
          </p:cNvSpPr>
          <p:nvPr>
            <p:ph type="ftr" sz="quarter" idx="11"/>
          </p:nvPr>
        </p:nvSpPr>
        <p:spPr/>
        <p:txBody>
          <a:bodyPr/>
          <a:lstStyle/>
          <a:p>
            <a:r>
              <a:rPr kumimoji="1" lang="en-US" altLang="ja-JP"/>
              <a:t>(C)Recruit Management Solutions Co., Ltd.</a:t>
            </a:r>
            <a:endParaRPr kumimoji="1" lang="ja-JP" altLang="en-US"/>
          </a:p>
        </p:txBody>
      </p:sp>
      <p:sp>
        <p:nvSpPr>
          <p:cNvPr id="6" name="Slide Number Placeholder 5"/>
          <p:cNvSpPr>
            <a:spLocks noGrp="1"/>
          </p:cNvSpPr>
          <p:nvPr>
            <p:ph type="sldNum" sz="quarter" idx="12"/>
          </p:nvPr>
        </p:nvSpPr>
        <p:spPr/>
        <p:txBody>
          <a:bodyPr/>
          <a:lstStyle/>
          <a:p>
            <a:fld id="{13DCE293-928F-46E2-9713-CE7045A8AC7D}" type="slidenum">
              <a:rPr kumimoji="1" lang="ja-JP" altLang="en-US" smtClean="0"/>
              <a:t>‹#›</a:t>
            </a:fld>
            <a:endParaRPr kumimoji="1" lang="ja-JP" altLang="en-US"/>
          </a:p>
        </p:txBody>
      </p:sp>
    </p:spTree>
    <p:extLst>
      <p:ext uri="{BB962C8B-B14F-4D97-AF65-F5344CB8AC3E}">
        <p14:creationId xmlns:p14="http://schemas.microsoft.com/office/powerpoint/2010/main" val="2050607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81038" y="6356352"/>
            <a:ext cx="2228850" cy="365125"/>
          </a:xfrm>
          <a:prstGeom prst="rect">
            <a:avLst/>
          </a:prstGeom>
        </p:spPr>
        <p:txBody>
          <a:bodyPr/>
          <a:lstStyle/>
          <a:p>
            <a:endParaRPr kumimoji="1" lang="ja-JP" altLang="en-US"/>
          </a:p>
        </p:txBody>
      </p:sp>
      <p:sp>
        <p:nvSpPr>
          <p:cNvPr id="5" name="Footer Placeholder 4"/>
          <p:cNvSpPr>
            <a:spLocks noGrp="1"/>
          </p:cNvSpPr>
          <p:nvPr>
            <p:ph type="ftr" sz="quarter" idx="11"/>
          </p:nvPr>
        </p:nvSpPr>
        <p:spPr/>
        <p:txBody>
          <a:bodyPr/>
          <a:lstStyle/>
          <a:p>
            <a:r>
              <a:rPr kumimoji="1" lang="en-US" altLang="ja-JP"/>
              <a:t>(C)Recruit Management Solutions Co., Ltd.</a:t>
            </a:r>
            <a:endParaRPr kumimoji="1" lang="ja-JP" altLang="en-US"/>
          </a:p>
        </p:txBody>
      </p:sp>
      <p:sp>
        <p:nvSpPr>
          <p:cNvPr id="6" name="Slide Number Placeholder 5"/>
          <p:cNvSpPr>
            <a:spLocks noGrp="1"/>
          </p:cNvSpPr>
          <p:nvPr>
            <p:ph type="sldNum" sz="quarter" idx="12"/>
          </p:nvPr>
        </p:nvSpPr>
        <p:spPr/>
        <p:txBody>
          <a:bodyPr/>
          <a:lstStyle/>
          <a:p>
            <a:fld id="{13DCE293-928F-46E2-9713-CE7045A8AC7D}" type="slidenum">
              <a:rPr kumimoji="1" lang="ja-JP" altLang="en-US" smtClean="0"/>
              <a:t>‹#›</a:t>
            </a:fld>
            <a:endParaRPr kumimoji="1" lang="ja-JP" altLang="en-US"/>
          </a:p>
        </p:txBody>
      </p:sp>
    </p:spTree>
    <p:extLst>
      <p:ext uri="{BB962C8B-B14F-4D97-AF65-F5344CB8AC3E}">
        <p14:creationId xmlns:p14="http://schemas.microsoft.com/office/powerpoint/2010/main" val="193551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標準スライド">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00472" y="764705"/>
            <a:ext cx="9505056" cy="1872207"/>
          </a:xfrm>
          <a:prstGeom prst="rect">
            <a:avLst/>
          </a:prstGeom>
        </p:spPr>
        <p:txBody>
          <a:bodyPr>
            <a:noAutofit/>
          </a:bodyPr>
          <a:lstStyle>
            <a:lvl1pPr marL="261938" indent="-261938">
              <a:buFont typeface="Wingdings" pitchFamily="2" charset="2"/>
              <a:buChar char="n"/>
              <a:defRPr/>
            </a:lvl1pPr>
            <a:lvl2pPr marL="536575" indent="-274638">
              <a:buFont typeface="Wingdings" pitchFamily="2" charset="2"/>
              <a:buChar char="l"/>
              <a:defRPr/>
            </a:lvl2pPr>
            <a:lvl3pPr marL="812800" indent="-276225">
              <a:buFont typeface="Arial" pitchFamily="34" charset="0"/>
              <a:buChar char="‒"/>
              <a:defRPr/>
            </a:lvl3pPr>
            <a:lvl4pPr marL="1098550" indent="-285750">
              <a:buFont typeface="Arial" panose="020B0604020202020204" pitchFamily="34" charset="0"/>
              <a:buChar char="•"/>
              <a:defRPr/>
            </a:lvl4pPr>
            <a:lvl5pPr marL="1350963" indent="0">
              <a:buNone/>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endParaRPr kumimoji="1" lang="en-US" altLang="ja-JP" dirty="0" smtClean="0"/>
          </a:p>
          <a:p>
            <a:pPr lvl="3"/>
            <a:endParaRPr kumimoji="1" lang="en-US" altLang="ja-JP" dirty="0" smtClean="0"/>
          </a:p>
        </p:txBody>
      </p:sp>
      <p:sp>
        <p:nvSpPr>
          <p:cNvPr id="12" name="スライド番号プレースホルダー 11"/>
          <p:cNvSpPr>
            <a:spLocks noGrp="1"/>
          </p:cNvSpPr>
          <p:nvPr>
            <p:ph type="sldNum" sz="quarter" idx="10"/>
          </p:nvPr>
        </p:nvSpPr>
        <p:spPr/>
        <p:txBody>
          <a:bodyPr/>
          <a:lstStyle>
            <a:lvl1pPr>
              <a:defRPr>
                <a:solidFill>
                  <a:schemeClr val="tx1">
                    <a:lumMod val="75000"/>
                    <a:lumOff val="25000"/>
                  </a:schemeClr>
                </a:solidFill>
              </a:defRPr>
            </a:lvl1pPr>
          </a:lstStyle>
          <a:p>
            <a:fld id="{C99C2EFC-D2CA-4DDF-8B00-92D9845D6714}" type="slidenum">
              <a:rPr lang="ja-JP" altLang="en-US" smtClean="0"/>
              <a:pPr/>
              <a:t>‹#›</a:t>
            </a:fld>
            <a:endParaRPr lang="ja-JP" altLang="en-US"/>
          </a:p>
        </p:txBody>
      </p:sp>
      <p:sp>
        <p:nvSpPr>
          <p:cNvPr id="5" name="タイトル プレースホルダー 1"/>
          <p:cNvSpPr>
            <a:spLocks noGrp="1"/>
          </p:cNvSpPr>
          <p:nvPr>
            <p:ph type="title"/>
          </p:nvPr>
        </p:nvSpPr>
        <p:spPr>
          <a:xfrm>
            <a:off x="216647" y="71518"/>
            <a:ext cx="9502328" cy="504056"/>
          </a:xfrm>
          <a:prstGeom prst="rect">
            <a:avLst/>
          </a:prstGeom>
        </p:spPr>
        <p:txBody>
          <a:bodyPr vert="horz" lIns="91440" tIns="45720" rIns="91440" bIns="45720" rtlCol="0" anchor="ctr" anchorCtr="0">
            <a:noAutofit/>
          </a:bodyPr>
          <a:lstStyle>
            <a:lvl1pPr>
              <a:defRPr>
                <a:latin typeface="+mj-lt"/>
                <a:ea typeface="+mj-ea"/>
              </a:defRPr>
            </a:lvl1pPr>
          </a:lstStyle>
          <a:p>
            <a:r>
              <a:rPr kumimoji="1" lang="ja-JP" altLang="en-US" dirty="0" smtClean="0"/>
              <a:t>マスター タイトルの書式設定</a:t>
            </a:r>
            <a:endParaRPr kumimoji="1" lang="ja-JP" altLang="en-US" dirty="0"/>
          </a:p>
        </p:txBody>
      </p:sp>
    </p:spTree>
    <p:extLst>
      <p:ext uri="{BB962C8B-B14F-4D97-AF65-F5344CB8AC3E}">
        <p14:creationId xmlns:p14="http://schemas.microsoft.com/office/powerpoint/2010/main" val="2398795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1316" y="73579"/>
            <a:ext cx="9721919" cy="555899"/>
          </a:xfrm>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normAutofit/>
          </a:bodyPr>
          <a:lstStyle>
            <a:lvl1pPr marL="0" indent="0">
              <a:buNone/>
              <a:defRPr kumimoji="1" lang="en-US" sz="1200" kern="1200" dirty="0">
                <a:solidFill>
                  <a:schemeClr val="tx1"/>
                </a:solidFill>
                <a:latin typeface="+mn-lt"/>
                <a:ea typeface="+mn-ea"/>
                <a:cs typeface="+mn-cs"/>
              </a:defRPr>
            </a:lvl1pPr>
          </a:lstStyle>
          <a:p>
            <a:pPr lvl="0"/>
            <a:endParaRPr lang="en-US" dirty="0"/>
          </a:p>
        </p:txBody>
      </p:sp>
      <p:sp>
        <p:nvSpPr>
          <p:cNvPr id="4" name="Date Placeholder 3"/>
          <p:cNvSpPr>
            <a:spLocks noGrp="1"/>
          </p:cNvSpPr>
          <p:nvPr>
            <p:ph type="dt" sz="half" idx="10"/>
          </p:nvPr>
        </p:nvSpPr>
        <p:spPr>
          <a:xfrm>
            <a:off x="681038" y="6356352"/>
            <a:ext cx="2228850" cy="365125"/>
          </a:xfrm>
          <a:prstGeom prst="rect">
            <a:avLst/>
          </a:prstGeom>
        </p:spPr>
        <p:txBody>
          <a:bodyPr/>
          <a:lstStyle/>
          <a:p>
            <a:endParaRPr kumimoji="1" lang="ja-JP" altLang="en-US"/>
          </a:p>
        </p:txBody>
      </p:sp>
      <p:sp>
        <p:nvSpPr>
          <p:cNvPr id="5" name="Footer Placeholder 4"/>
          <p:cNvSpPr>
            <a:spLocks noGrp="1"/>
          </p:cNvSpPr>
          <p:nvPr>
            <p:ph type="ftr" sz="quarter" idx="11"/>
          </p:nvPr>
        </p:nvSpPr>
        <p:spPr/>
        <p:txBody>
          <a:bodyPr/>
          <a:lstStyle/>
          <a:p>
            <a:r>
              <a:rPr kumimoji="1" lang="en-US" altLang="ja-JP"/>
              <a:t>(C)Recruit Management Solutions Co., Ltd.</a:t>
            </a:r>
            <a:endParaRPr kumimoji="1" lang="ja-JP" altLang="en-US"/>
          </a:p>
        </p:txBody>
      </p:sp>
      <p:sp>
        <p:nvSpPr>
          <p:cNvPr id="6" name="Slide Number Placeholder 5"/>
          <p:cNvSpPr>
            <a:spLocks noGrp="1"/>
          </p:cNvSpPr>
          <p:nvPr>
            <p:ph type="sldNum" sz="quarter" idx="12"/>
          </p:nvPr>
        </p:nvSpPr>
        <p:spPr/>
        <p:txBody>
          <a:bodyPr/>
          <a:lstStyle>
            <a:lvl1pPr>
              <a:defRPr sz="1050" b="1"/>
            </a:lvl1pPr>
          </a:lstStyle>
          <a:p>
            <a:fld id="{13DCE293-928F-46E2-9713-CE7045A8AC7D}" type="slidenum">
              <a:rPr kumimoji="1" lang="ja-JP" altLang="en-US" smtClean="0"/>
              <a:pPr/>
              <a:t>‹#›</a:t>
            </a:fld>
            <a:endParaRPr kumimoji="1" lang="ja-JP" altLang="en-US"/>
          </a:p>
        </p:txBody>
      </p:sp>
      <p:sp>
        <p:nvSpPr>
          <p:cNvPr id="7" name="正方形/長方形 6"/>
          <p:cNvSpPr/>
          <p:nvPr userDrawn="1"/>
        </p:nvSpPr>
        <p:spPr>
          <a:xfrm>
            <a:off x="1" y="662608"/>
            <a:ext cx="9906000" cy="53009"/>
          </a:xfrm>
          <a:prstGeom prst="rect">
            <a:avLst/>
          </a:prstGeom>
          <a:gradFill flip="none" rotWithShape="1">
            <a:gsLst>
              <a:gs pos="0">
                <a:srgbClr val="FF0000"/>
              </a:gs>
              <a:gs pos="47000">
                <a:srgbClr val="7030A0"/>
              </a:gs>
              <a:gs pos="20000">
                <a:srgbClr val="FF99CC"/>
              </a:gs>
              <a:gs pos="77000">
                <a:srgbClr val="0070C0"/>
              </a:gs>
              <a:gs pos="100000">
                <a:srgbClr val="C9E4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53851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681038" y="6356352"/>
            <a:ext cx="2228850" cy="365125"/>
          </a:xfrm>
          <a:prstGeom prst="rect">
            <a:avLst/>
          </a:prstGeom>
        </p:spPr>
        <p:txBody>
          <a:bodyPr/>
          <a:lstStyle/>
          <a:p>
            <a:endParaRPr kumimoji="1" lang="ja-JP" altLang="en-US"/>
          </a:p>
        </p:txBody>
      </p:sp>
      <p:sp>
        <p:nvSpPr>
          <p:cNvPr id="5" name="Footer Placeholder 4"/>
          <p:cNvSpPr>
            <a:spLocks noGrp="1"/>
          </p:cNvSpPr>
          <p:nvPr>
            <p:ph type="ftr" sz="quarter" idx="11"/>
          </p:nvPr>
        </p:nvSpPr>
        <p:spPr/>
        <p:txBody>
          <a:bodyPr/>
          <a:lstStyle/>
          <a:p>
            <a:r>
              <a:rPr kumimoji="1" lang="en-US" altLang="ja-JP"/>
              <a:t>(C)Recruit Management Solutions Co., Ltd.</a:t>
            </a:r>
            <a:endParaRPr kumimoji="1" lang="ja-JP" altLang="en-US"/>
          </a:p>
        </p:txBody>
      </p:sp>
      <p:sp>
        <p:nvSpPr>
          <p:cNvPr id="6" name="Slide Number Placeholder 5"/>
          <p:cNvSpPr>
            <a:spLocks noGrp="1"/>
          </p:cNvSpPr>
          <p:nvPr>
            <p:ph type="sldNum" sz="quarter" idx="12"/>
          </p:nvPr>
        </p:nvSpPr>
        <p:spPr/>
        <p:txBody>
          <a:bodyPr/>
          <a:lstStyle/>
          <a:p>
            <a:fld id="{13DCE293-928F-46E2-9713-CE7045A8AC7D}" type="slidenum">
              <a:rPr kumimoji="1" lang="ja-JP" altLang="en-US" smtClean="0"/>
              <a:t>‹#›</a:t>
            </a:fld>
            <a:endParaRPr kumimoji="1" lang="ja-JP" altLang="en-US"/>
          </a:p>
        </p:txBody>
      </p:sp>
    </p:spTree>
    <p:extLst>
      <p:ext uri="{BB962C8B-B14F-4D97-AF65-F5344CB8AC3E}">
        <p14:creationId xmlns:p14="http://schemas.microsoft.com/office/powerpoint/2010/main" val="572157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a:xfrm>
            <a:off x="681038" y="6356352"/>
            <a:ext cx="2228850" cy="365125"/>
          </a:xfrm>
          <a:prstGeom prst="rect">
            <a:avLst/>
          </a:prstGeom>
        </p:spPr>
        <p:txBody>
          <a:bodyPr/>
          <a:lstStyle/>
          <a:p>
            <a:endParaRPr kumimoji="1" lang="ja-JP" altLang="en-US"/>
          </a:p>
        </p:txBody>
      </p:sp>
      <p:sp>
        <p:nvSpPr>
          <p:cNvPr id="6" name="Footer Placeholder 5"/>
          <p:cNvSpPr>
            <a:spLocks noGrp="1"/>
          </p:cNvSpPr>
          <p:nvPr>
            <p:ph type="ftr" sz="quarter" idx="11"/>
          </p:nvPr>
        </p:nvSpPr>
        <p:spPr/>
        <p:txBody>
          <a:bodyPr/>
          <a:lstStyle/>
          <a:p>
            <a:r>
              <a:rPr kumimoji="1" lang="en-US" altLang="ja-JP"/>
              <a:t>(C)Recruit Management Solutions Co., Ltd.</a:t>
            </a:r>
            <a:endParaRPr kumimoji="1" lang="ja-JP" altLang="en-US"/>
          </a:p>
        </p:txBody>
      </p:sp>
      <p:sp>
        <p:nvSpPr>
          <p:cNvPr id="7" name="Slide Number Placeholder 6"/>
          <p:cNvSpPr>
            <a:spLocks noGrp="1"/>
          </p:cNvSpPr>
          <p:nvPr>
            <p:ph type="sldNum" sz="quarter" idx="12"/>
          </p:nvPr>
        </p:nvSpPr>
        <p:spPr/>
        <p:txBody>
          <a:bodyPr/>
          <a:lstStyle/>
          <a:p>
            <a:fld id="{13DCE293-928F-46E2-9713-CE7045A8AC7D}" type="slidenum">
              <a:rPr kumimoji="1" lang="ja-JP" altLang="en-US" smtClean="0"/>
              <a:t>‹#›</a:t>
            </a:fld>
            <a:endParaRPr kumimoji="1" lang="ja-JP" altLang="en-US"/>
          </a:p>
        </p:txBody>
      </p:sp>
    </p:spTree>
    <p:extLst>
      <p:ext uri="{BB962C8B-B14F-4D97-AF65-F5344CB8AC3E}">
        <p14:creationId xmlns:p14="http://schemas.microsoft.com/office/powerpoint/2010/main" val="1108509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a:xfrm>
            <a:off x="681038" y="6356352"/>
            <a:ext cx="2228850" cy="365125"/>
          </a:xfrm>
          <a:prstGeom prst="rect">
            <a:avLst/>
          </a:prstGeom>
        </p:spPr>
        <p:txBody>
          <a:bodyPr/>
          <a:lstStyle/>
          <a:p>
            <a:endParaRPr kumimoji="1" lang="ja-JP" altLang="en-US"/>
          </a:p>
        </p:txBody>
      </p:sp>
      <p:sp>
        <p:nvSpPr>
          <p:cNvPr id="8" name="Footer Placeholder 7"/>
          <p:cNvSpPr>
            <a:spLocks noGrp="1"/>
          </p:cNvSpPr>
          <p:nvPr>
            <p:ph type="ftr" sz="quarter" idx="11"/>
          </p:nvPr>
        </p:nvSpPr>
        <p:spPr/>
        <p:txBody>
          <a:bodyPr/>
          <a:lstStyle/>
          <a:p>
            <a:r>
              <a:rPr kumimoji="1" lang="en-US" altLang="ja-JP"/>
              <a:t>(C)Recruit Management Solutions Co., Ltd.</a:t>
            </a:r>
            <a:endParaRPr kumimoji="1" lang="ja-JP" altLang="en-US"/>
          </a:p>
        </p:txBody>
      </p:sp>
      <p:sp>
        <p:nvSpPr>
          <p:cNvPr id="9" name="Slide Number Placeholder 8"/>
          <p:cNvSpPr>
            <a:spLocks noGrp="1"/>
          </p:cNvSpPr>
          <p:nvPr>
            <p:ph type="sldNum" sz="quarter" idx="12"/>
          </p:nvPr>
        </p:nvSpPr>
        <p:spPr/>
        <p:txBody>
          <a:bodyPr/>
          <a:lstStyle/>
          <a:p>
            <a:fld id="{13DCE293-928F-46E2-9713-CE7045A8AC7D}" type="slidenum">
              <a:rPr kumimoji="1" lang="ja-JP" altLang="en-US" smtClean="0"/>
              <a:t>‹#›</a:t>
            </a:fld>
            <a:endParaRPr kumimoji="1" lang="ja-JP" altLang="en-US"/>
          </a:p>
        </p:txBody>
      </p:sp>
    </p:spTree>
    <p:extLst>
      <p:ext uri="{BB962C8B-B14F-4D97-AF65-F5344CB8AC3E}">
        <p14:creationId xmlns:p14="http://schemas.microsoft.com/office/powerpoint/2010/main" val="1966326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a:xfrm>
            <a:off x="681038" y="6356352"/>
            <a:ext cx="2228850" cy="365125"/>
          </a:xfrm>
          <a:prstGeom prst="rect">
            <a:avLst/>
          </a:prstGeom>
        </p:spPr>
        <p:txBody>
          <a:bodyPr/>
          <a:lstStyle/>
          <a:p>
            <a:endParaRPr kumimoji="1" lang="ja-JP" altLang="en-US"/>
          </a:p>
        </p:txBody>
      </p:sp>
      <p:sp>
        <p:nvSpPr>
          <p:cNvPr id="4" name="Footer Placeholder 3"/>
          <p:cNvSpPr>
            <a:spLocks noGrp="1"/>
          </p:cNvSpPr>
          <p:nvPr>
            <p:ph type="ftr" sz="quarter" idx="11"/>
          </p:nvPr>
        </p:nvSpPr>
        <p:spPr/>
        <p:txBody>
          <a:bodyPr/>
          <a:lstStyle/>
          <a:p>
            <a:r>
              <a:rPr kumimoji="1" lang="en-US" altLang="ja-JP"/>
              <a:t>(C)Recruit Management Solutions Co., Ltd.</a:t>
            </a:r>
            <a:endParaRPr kumimoji="1" lang="ja-JP" altLang="en-US"/>
          </a:p>
        </p:txBody>
      </p:sp>
      <p:sp>
        <p:nvSpPr>
          <p:cNvPr id="5" name="Slide Number Placeholder 4"/>
          <p:cNvSpPr>
            <a:spLocks noGrp="1"/>
          </p:cNvSpPr>
          <p:nvPr>
            <p:ph type="sldNum" sz="quarter" idx="12"/>
          </p:nvPr>
        </p:nvSpPr>
        <p:spPr/>
        <p:txBody>
          <a:bodyPr/>
          <a:lstStyle/>
          <a:p>
            <a:fld id="{13DCE293-928F-46E2-9713-CE7045A8AC7D}" type="slidenum">
              <a:rPr kumimoji="1" lang="ja-JP" altLang="en-US" smtClean="0"/>
              <a:t>‹#›</a:t>
            </a:fld>
            <a:endParaRPr kumimoji="1" lang="ja-JP" altLang="en-US"/>
          </a:p>
        </p:txBody>
      </p:sp>
    </p:spTree>
    <p:extLst>
      <p:ext uri="{BB962C8B-B14F-4D97-AF65-F5344CB8AC3E}">
        <p14:creationId xmlns:p14="http://schemas.microsoft.com/office/powerpoint/2010/main" val="219844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1038" y="6356352"/>
            <a:ext cx="2228850" cy="365125"/>
          </a:xfrm>
          <a:prstGeom prst="rect">
            <a:avLst/>
          </a:prstGeom>
        </p:spPr>
        <p:txBody>
          <a:bodyPr/>
          <a:lstStyle/>
          <a:p>
            <a:endParaRPr kumimoji="1" lang="ja-JP" altLang="en-US"/>
          </a:p>
        </p:txBody>
      </p:sp>
      <p:sp>
        <p:nvSpPr>
          <p:cNvPr id="3" name="Footer Placeholder 2"/>
          <p:cNvSpPr>
            <a:spLocks noGrp="1"/>
          </p:cNvSpPr>
          <p:nvPr>
            <p:ph type="ftr" sz="quarter" idx="11"/>
          </p:nvPr>
        </p:nvSpPr>
        <p:spPr/>
        <p:txBody>
          <a:bodyPr/>
          <a:lstStyle/>
          <a:p>
            <a:r>
              <a:rPr kumimoji="1" lang="en-US" altLang="ja-JP"/>
              <a:t>(C)Recruit Management Solutions Co., Ltd.</a:t>
            </a:r>
            <a:endParaRPr kumimoji="1" lang="ja-JP" altLang="en-US"/>
          </a:p>
        </p:txBody>
      </p:sp>
      <p:sp>
        <p:nvSpPr>
          <p:cNvPr id="4" name="Slide Number Placeholder 3"/>
          <p:cNvSpPr>
            <a:spLocks noGrp="1"/>
          </p:cNvSpPr>
          <p:nvPr>
            <p:ph type="sldNum" sz="quarter" idx="12"/>
          </p:nvPr>
        </p:nvSpPr>
        <p:spPr/>
        <p:txBody>
          <a:bodyPr/>
          <a:lstStyle/>
          <a:p>
            <a:fld id="{13DCE293-928F-46E2-9713-CE7045A8AC7D}" type="slidenum">
              <a:rPr kumimoji="1" lang="ja-JP" altLang="en-US" smtClean="0"/>
              <a:t>‹#›</a:t>
            </a:fld>
            <a:endParaRPr kumimoji="1" lang="ja-JP" altLang="en-US"/>
          </a:p>
        </p:txBody>
      </p:sp>
    </p:spTree>
    <p:extLst>
      <p:ext uri="{BB962C8B-B14F-4D97-AF65-F5344CB8AC3E}">
        <p14:creationId xmlns:p14="http://schemas.microsoft.com/office/powerpoint/2010/main" val="4226166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681038" y="6356352"/>
            <a:ext cx="2228850" cy="365125"/>
          </a:xfrm>
          <a:prstGeom prst="rect">
            <a:avLst/>
          </a:prstGeom>
        </p:spPr>
        <p:txBody>
          <a:bodyPr/>
          <a:lstStyle/>
          <a:p>
            <a:endParaRPr kumimoji="1" lang="ja-JP" altLang="en-US"/>
          </a:p>
        </p:txBody>
      </p:sp>
      <p:sp>
        <p:nvSpPr>
          <p:cNvPr id="6" name="Footer Placeholder 5"/>
          <p:cNvSpPr>
            <a:spLocks noGrp="1"/>
          </p:cNvSpPr>
          <p:nvPr>
            <p:ph type="ftr" sz="quarter" idx="11"/>
          </p:nvPr>
        </p:nvSpPr>
        <p:spPr/>
        <p:txBody>
          <a:bodyPr/>
          <a:lstStyle/>
          <a:p>
            <a:r>
              <a:rPr kumimoji="1" lang="en-US" altLang="ja-JP"/>
              <a:t>(C)Recruit Management Solutions Co., Ltd.</a:t>
            </a:r>
            <a:endParaRPr kumimoji="1" lang="ja-JP" altLang="en-US"/>
          </a:p>
        </p:txBody>
      </p:sp>
      <p:sp>
        <p:nvSpPr>
          <p:cNvPr id="7" name="Slide Number Placeholder 6"/>
          <p:cNvSpPr>
            <a:spLocks noGrp="1"/>
          </p:cNvSpPr>
          <p:nvPr>
            <p:ph type="sldNum" sz="quarter" idx="12"/>
          </p:nvPr>
        </p:nvSpPr>
        <p:spPr/>
        <p:txBody>
          <a:bodyPr/>
          <a:lstStyle/>
          <a:p>
            <a:fld id="{13DCE293-928F-46E2-9713-CE7045A8AC7D}" type="slidenum">
              <a:rPr kumimoji="1" lang="ja-JP" altLang="en-US" smtClean="0"/>
              <a:t>‹#›</a:t>
            </a:fld>
            <a:endParaRPr kumimoji="1" lang="ja-JP" altLang="en-US"/>
          </a:p>
        </p:txBody>
      </p:sp>
    </p:spTree>
    <p:extLst>
      <p:ext uri="{BB962C8B-B14F-4D97-AF65-F5344CB8AC3E}">
        <p14:creationId xmlns:p14="http://schemas.microsoft.com/office/powerpoint/2010/main" val="1600446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681038" y="6356352"/>
            <a:ext cx="2228850" cy="365125"/>
          </a:xfrm>
          <a:prstGeom prst="rect">
            <a:avLst/>
          </a:prstGeom>
        </p:spPr>
        <p:txBody>
          <a:bodyPr/>
          <a:lstStyle/>
          <a:p>
            <a:endParaRPr kumimoji="1" lang="ja-JP" altLang="en-US"/>
          </a:p>
        </p:txBody>
      </p:sp>
      <p:sp>
        <p:nvSpPr>
          <p:cNvPr id="6" name="Footer Placeholder 5"/>
          <p:cNvSpPr>
            <a:spLocks noGrp="1"/>
          </p:cNvSpPr>
          <p:nvPr>
            <p:ph type="ftr" sz="quarter" idx="11"/>
          </p:nvPr>
        </p:nvSpPr>
        <p:spPr/>
        <p:txBody>
          <a:bodyPr/>
          <a:lstStyle/>
          <a:p>
            <a:r>
              <a:rPr kumimoji="1" lang="en-US" altLang="ja-JP"/>
              <a:t>(C)Recruit Management Solutions Co., Ltd.</a:t>
            </a:r>
            <a:endParaRPr kumimoji="1" lang="ja-JP" altLang="en-US"/>
          </a:p>
        </p:txBody>
      </p:sp>
      <p:sp>
        <p:nvSpPr>
          <p:cNvPr id="7" name="Slide Number Placeholder 6"/>
          <p:cNvSpPr>
            <a:spLocks noGrp="1"/>
          </p:cNvSpPr>
          <p:nvPr>
            <p:ph type="sldNum" sz="quarter" idx="12"/>
          </p:nvPr>
        </p:nvSpPr>
        <p:spPr/>
        <p:txBody>
          <a:bodyPr/>
          <a:lstStyle/>
          <a:p>
            <a:fld id="{13DCE293-928F-46E2-9713-CE7045A8AC7D}" type="slidenum">
              <a:rPr kumimoji="1" lang="ja-JP" altLang="en-US" smtClean="0"/>
              <a:t>‹#›</a:t>
            </a:fld>
            <a:endParaRPr kumimoji="1" lang="ja-JP" altLang="en-US"/>
          </a:p>
        </p:txBody>
      </p:sp>
    </p:spTree>
    <p:extLst>
      <p:ext uri="{BB962C8B-B14F-4D97-AF65-F5344CB8AC3E}">
        <p14:creationId xmlns:p14="http://schemas.microsoft.com/office/powerpoint/2010/main" val="1283923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正方形/長方形 7"/>
          <p:cNvSpPr/>
          <p:nvPr userDrawn="1"/>
        </p:nvSpPr>
        <p:spPr>
          <a:xfrm>
            <a:off x="1" y="6566452"/>
            <a:ext cx="9906000" cy="291548"/>
          </a:xfrm>
          <a:prstGeom prst="rect">
            <a:avLst/>
          </a:prstGeom>
          <a:gradFill flip="none" rotWithShape="1">
            <a:gsLst>
              <a:gs pos="0">
                <a:srgbClr val="FF0000"/>
              </a:gs>
              <a:gs pos="47000">
                <a:srgbClr val="7030A0"/>
              </a:gs>
              <a:gs pos="20000">
                <a:srgbClr val="FF99CC"/>
              </a:gs>
              <a:gs pos="90000">
                <a:srgbClr val="0070C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Placeholder 1"/>
          <p:cNvSpPr>
            <a:spLocks noGrp="1"/>
          </p:cNvSpPr>
          <p:nvPr>
            <p:ph type="title"/>
          </p:nvPr>
        </p:nvSpPr>
        <p:spPr>
          <a:xfrm>
            <a:off x="715617" y="73579"/>
            <a:ext cx="9097618" cy="555899"/>
          </a:xfrm>
          <a:prstGeom prst="rect">
            <a:avLst/>
          </a:prstGeom>
        </p:spPr>
        <p:txBody>
          <a:bodyPr vert="horz" lIns="91440" tIns="45720" rIns="91440" bIns="45720" rtlCol="0" anchor="ctr">
            <a:no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91316" y="801757"/>
            <a:ext cx="9721919" cy="567855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5" name="Footer Placeholder 4"/>
          <p:cNvSpPr>
            <a:spLocks noGrp="1"/>
          </p:cNvSpPr>
          <p:nvPr>
            <p:ph type="ftr" sz="quarter" idx="3"/>
          </p:nvPr>
        </p:nvSpPr>
        <p:spPr>
          <a:xfrm>
            <a:off x="3281363" y="6592957"/>
            <a:ext cx="3343275" cy="181529"/>
          </a:xfrm>
          <a:prstGeom prst="rect">
            <a:avLst/>
          </a:prstGeom>
        </p:spPr>
        <p:txBody>
          <a:bodyPr vert="horz" lIns="91440" tIns="45720" rIns="91440" bIns="45720" rtlCol="0" anchor="ctr"/>
          <a:lstStyle>
            <a:lvl1pPr algn="ctr">
              <a:defRPr sz="800">
                <a:solidFill>
                  <a:schemeClr val="bg1"/>
                </a:solidFill>
              </a:defRPr>
            </a:lvl1pPr>
          </a:lstStyle>
          <a:p>
            <a:r>
              <a:rPr kumimoji="1" lang="en-US" altLang="ja-JP"/>
              <a:t>(C)Recruit Management Solutions Co., Ltd.</a:t>
            </a:r>
            <a:endParaRPr kumimoji="1" lang="en-US" altLang="ja-JP" dirty="0"/>
          </a:p>
        </p:txBody>
      </p:sp>
      <p:sp>
        <p:nvSpPr>
          <p:cNvPr id="6" name="Slide Number Placeholder 5"/>
          <p:cNvSpPr>
            <a:spLocks noGrp="1"/>
          </p:cNvSpPr>
          <p:nvPr>
            <p:ph type="sldNum" sz="quarter" idx="4"/>
          </p:nvPr>
        </p:nvSpPr>
        <p:spPr>
          <a:xfrm>
            <a:off x="7584385" y="6592957"/>
            <a:ext cx="2228850" cy="181529"/>
          </a:xfrm>
          <a:prstGeom prst="rect">
            <a:avLst/>
          </a:prstGeom>
        </p:spPr>
        <p:txBody>
          <a:bodyPr vert="horz" lIns="91440" tIns="45720" rIns="91440" bIns="45720" rtlCol="0" anchor="ctr"/>
          <a:lstStyle>
            <a:lvl1pPr algn="r">
              <a:defRPr sz="1050" b="1">
                <a:solidFill>
                  <a:schemeClr val="bg1"/>
                </a:solidFill>
              </a:defRPr>
            </a:lvl1pPr>
          </a:lstStyle>
          <a:p>
            <a:fld id="{13DCE293-928F-46E2-9713-CE7045A8AC7D}" type="slidenum">
              <a:rPr kumimoji="1" lang="ja-JP" altLang="en-US" smtClean="0"/>
              <a:pPr/>
              <a:t>‹#›</a:t>
            </a:fld>
            <a:endParaRPr kumimoji="1" lang="ja-JP" altLang="en-US"/>
          </a:p>
        </p:txBody>
      </p:sp>
    </p:spTree>
    <p:extLst>
      <p:ext uri="{BB962C8B-B14F-4D97-AF65-F5344CB8AC3E}">
        <p14:creationId xmlns:p14="http://schemas.microsoft.com/office/powerpoint/2010/main" val="33609239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90000"/>
        </a:lnSpc>
        <a:spcBef>
          <a:spcPct val="0"/>
        </a:spcBef>
        <a:buNone/>
        <a:defRPr kumimoji="1" sz="2400" b="1" kern="1200" spc="3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sz="4400" dirty="0"/>
              <a:t/>
            </a:r>
            <a:br>
              <a:rPr kumimoji="1" lang="en-US" altLang="ja-JP" sz="4400" dirty="0"/>
            </a:br>
            <a:r>
              <a:rPr lang="ja-JP" altLang="en-US" sz="4400" dirty="0" smtClean="0"/>
              <a:t>導入のご説明</a:t>
            </a:r>
            <a:endParaRPr kumimoji="1" lang="ja-JP" altLang="en-US" sz="4400" dirty="0"/>
          </a:p>
        </p:txBody>
      </p:sp>
      <p:sp>
        <p:nvSpPr>
          <p:cNvPr id="4" name="フッター プレースホルダー 3"/>
          <p:cNvSpPr>
            <a:spLocks noGrp="1"/>
          </p:cNvSpPr>
          <p:nvPr>
            <p:ph type="ftr" sz="quarter" idx="11"/>
          </p:nvPr>
        </p:nvSpPr>
        <p:spPr/>
        <p:txBody>
          <a:bodyPr/>
          <a:lstStyle/>
          <a:p>
            <a:r>
              <a:rPr kumimoji="1" lang="en-US" altLang="ja-JP" dirty="0"/>
              <a:t>(C)Recruit Management Solutions Co., Ltd.</a:t>
            </a:r>
          </a:p>
        </p:txBody>
      </p:sp>
      <p:pic>
        <p:nvPicPr>
          <p:cNvPr id="5" name="図 4"/>
          <p:cNvPicPr>
            <a:picLocks noChangeAspect="1"/>
          </p:cNvPicPr>
          <p:nvPr/>
        </p:nvPicPr>
        <p:blipFill>
          <a:blip r:embed="rId2"/>
          <a:stretch>
            <a:fillRect/>
          </a:stretch>
        </p:blipFill>
        <p:spPr>
          <a:xfrm>
            <a:off x="3613992" y="2027036"/>
            <a:ext cx="2678017" cy="636651"/>
          </a:xfrm>
          <a:prstGeom prst="rect">
            <a:avLst/>
          </a:prstGeom>
          <a:effectLst/>
        </p:spPr>
      </p:pic>
    </p:spTree>
    <p:extLst>
      <p:ext uri="{BB962C8B-B14F-4D97-AF65-F5344CB8AC3E}">
        <p14:creationId xmlns:p14="http://schemas.microsoft.com/office/powerpoint/2010/main" val="2848193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solidFill>
                  <a:srgbClr val="152F57"/>
                </a:solidFill>
              </a:rPr>
              <a:t>アンケートの回答方法</a:t>
            </a:r>
            <a:endParaRPr kumimoji="1" lang="ja-JP" altLang="en-US" dirty="0">
              <a:solidFill>
                <a:srgbClr val="152F57"/>
              </a:solidFill>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2181885630"/>
              </p:ext>
            </p:extLst>
          </p:nvPr>
        </p:nvGraphicFramePr>
        <p:xfrm>
          <a:off x="4514908" y="1168947"/>
          <a:ext cx="5119120" cy="4890773"/>
        </p:xfrm>
        <a:graphic>
          <a:graphicData uri="http://schemas.openxmlformats.org/drawingml/2006/table">
            <a:tbl>
              <a:tblPr firstRow="1" bandRow="1">
                <a:tableStyleId>{5C22544A-7EE6-4342-B048-85BDC9FD1C3A}</a:tableStyleId>
              </a:tblPr>
              <a:tblGrid>
                <a:gridCol w="776604">
                  <a:extLst>
                    <a:ext uri="{9D8B030D-6E8A-4147-A177-3AD203B41FA5}">
                      <a16:colId xmlns:a16="http://schemas.microsoft.com/office/drawing/2014/main" val="20000"/>
                    </a:ext>
                  </a:extLst>
                </a:gridCol>
                <a:gridCol w="4342516">
                  <a:extLst>
                    <a:ext uri="{9D8B030D-6E8A-4147-A177-3AD203B41FA5}">
                      <a16:colId xmlns:a16="http://schemas.microsoft.com/office/drawing/2014/main" val="20001"/>
                    </a:ext>
                  </a:extLst>
                </a:gridCol>
              </a:tblGrid>
              <a:tr h="349253">
                <a:tc>
                  <a:txBody>
                    <a:bodyPr/>
                    <a:lstStyle/>
                    <a:p>
                      <a:pPr marL="0" algn="l" defTabSz="914400" rtl="0" eaLnBrk="1" latinLnBrk="0" hangingPunct="1"/>
                      <a:r>
                        <a:rPr kumimoji="1" lang="ja-JP" altLang="en-US" sz="1100" b="0" kern="1200" dirty="0" smtClean="0">
                          <a:solidFill>
                            <a:schemeClr val="tx1"/>
                          </a:solidFill>
                          <a:latin typeface="+mj-lt"/>
                          <a:ea typeface="Meiryo UI" panose="020B0604030504040204" pitchFamily="50" charset="-128"/>
                          <a:cs typeface="Meiryo UI" panose="020B0604030504040204" pitchFamily="50" charset="-128"/>
                        </a:rPr>
                        <a:t>送信元：</a:t>
                      </a:r>
                      <a:endParaRPr kumimoji="1" lang="en-US" altLang="ja-JP" sz="1100" b="0" kern="1200" dirty="0" smtClean="0">
                        <a:solidFill>
                          <a:schemeClr val="tx1"/>
                        </a:solidFill>
                        <a:latin typeface="+mj-lt"/>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pPr marL="0" algn="l" defTabSz="914400" rtl="0" eaLnBrk="1" latinLnBrk="0" hangingPunct="1"/>
                      <a:r>
                        <a:rPr kumimoji="1" lang="en-US" altLang="ja-JP" sz="1100" b="0" kern="1200" dirty="0" smtClean="0">
                          <a:solidFill>
                            <a:schemeClr val="tx1"/>
                          </a:solidFill>
                          <a:latin typeface="+mj-lt"/>
                          <a:ea typeface="Meiryo UI" panose="020B0604030504040204" pitchFamily="50" charset="-128"/>
                          <a:cs typeface="Meiryo UI" panose="020B0604030504040204" pitchFamily="50" charset="-128"/>
                        </a:rPr>
                        <a:t>INSIDES</a:t>
                      </a:r>
                      <a:r>
                        <a:rPr kumimoji="1" lang="ja-JP" altLang="en-US" sz="1100" b="0" kern="1200" dirty="0" smtClean="0">
                          <a:solidFill>
                            <a:schemeClr val="tx1"/>
                          </a:solidFill>
                          <a:latin typeface="+mj-lt"/>
                          <a:ea typeface="Meiryo UI" panose="020B0604030504040204" pitchFamily="50" charset="-128"/>
                          <a:cs typeface="Meiryo UI" panose="020B0604030504040204" pitchFamily="50" charset="-128"/>
                        </a:rPr>
                        <a:t>事務局 </a:t>
                      </a:r>
                      <a:r>
                        <a:rPr kumimoji="1" lang="en-US" altLang="ja-JP" sz="1100" b="0" kern="1200" dirty="0" smtClean="0">
                          <a:solidFill>
                            <a:schemeClr val="tx1"/>
                          </a:solidFill>
                          <a:latin typeface="+mj-lt"/>
                          <a:ea typeface="Meiryo UI" panose="020B0604030504040204" pitchFamily="50" charset="-128"/>
                          <a:cs typeface="Meiryo UI" panose="020B0604030504040204" pitchFamily="50" charset="-128"/>
                        </a:rPr>
                        <a:t>no-reply@recruit-insides.net</a:t>
                      </a:r>
                    </a:p>
                    <a:p>
                      <a:pPr marL="0" indent="0" algn="l" defTabSz="914400" rtl="0" eaLnBrk="1" latinLnBrk="0" hangingPunct="1"/>
                      <a:endParaRPr kumimoji="1" lang="ja-JP" altLang="en-US" sz="1100" b="0" kern="1200" dirty="0">
                        <a:solidFill>
                          <a:schemeClr val="tx1"/>
                        </a:solidFill>
                        <a:latin typeface="+mj-lt"/>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0"/>
                  </a:ext>
                </a:extLst>
              </a:tr>
              <a:tr h="349253">
                <a:tc>
                  <a:txBody>
                    <a:bodyPr/>
                    <a:lstStyle/>
                    <a:p>
                      <a:pPr marL="0" algn="l" defTabSz="914400" rtl="0" eaLnBrk="1" latinLnBrk="0" hangingPunct="1"/>
                      <a:r>
                        <a:rPr kumimoji="1" lang="ja-JP" altLang="en-US" sz="1100" kern="1200" dirty="0" smtClean="0">
                          <a:solidFill>
                            <a:schemeClr val="tx1"/>
                          </a:solidFill>
                          <a:latin typeface="+mj-lt"/>
                          <a:ea typeface="Meiryo UI" panose="020B0604030504040204" pitchFamily="50" charset="-128"/>
                          <a:cs typeface="Meiryo UI" panose="020B0604030504040204" pitchFamily="50" charset="-128"/>
                        </a:rPr>
                        <a:t>表題：</a:t>
                      </a:r>
                      <a:endParaRPr kumimoji="1" lang="en-US" altLang="ja-JP" sz="1100" kern="1200" dirty="0" smtClean="0">
                        <a:solidFill>
                          <a:schemeClr val="tx1"/>
                        </a:solidFill>
                        <a:latin typeface="+mj-lt"/>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solidFill>
                      <a:schemeClr val="bg1"/>
                    </a:solidFill>
                  </a:tcPr>
                </a:tc>
                <a:tc>
                  <a:txBody>
                    <a:bodyPr/>
                    <a:lstStyle/>
                    <a:p>
                      <a:pPr marL="0" algn="l" defTabSz="914400" rtl="0" eaLnBrk="1" latinLnBrk="0" hangingPunct="1"/>
                      <a:r>
                        <a:rPr kumimoji="1" lang="en-US" altLang="ja-JP" sz="1100" kern="1200" dirty="0" smtClean="0">
                          <a:solidFill>
                            <a:schemeClr val="tx1"/>
                          </a:solidFill>
                          <a:latin typeface="+mj-lt"/>
                          <a:ea typeface="Meiryo UI" panose="020B0604030504040204" pitchFamily="50" charset="-128"/>
                          <a:cs typeface="Meiryo UI" panose="020B0604030504040204" pitchFamily="50" charset="-128"/>
                        </a:rPr>
                        <a:t>【</a:t>
                      </a:r>
                      <a:r>
                        <a:rPr kumimoji="1" lang="ja-JP" altLang="en-US" sz="1100" kern="1200" dirty="0" smtClean="0">
                          <a:solidFill>
                            <a:schemeClr val="tx1"/>
                          </a:solidFill>
                          <a:latin typeface="+mj-lt"/>
                          <a:ea typeface="Meiryo UI" panose="020B0604030504040204" pitchFamily="50" charset="-128"/>
                          <a:cs typeface="Meiryo UI" panose="020B0604030504040204" pitchFamily="50" charset="-128"/>
                        </a:rPr>
                        <a:t>必ずご確認ください</a:t>
                      </a:r>
                      <a:r>
                        <a:rPr kumimoji="1" lang="en-US" altLang="ja-JP" sz="1100" kern="1200" dirty="0" smtClean="0">
                          <a:solidFill>
                            <a:schemeClr val="tx1"/>
                          </a:solidFill>
                          <a:latin typeface="+mj-lt"/>
                          <a:ea typeface="Meiryo UI" panose="020B0604030504040204" pitchFamily="50" charset="-128"/>
                          <a:cs typeface="Meiryo UI" panose="020B0604030504040204" pitchFamily="50" charset="-128"/>
                        </a:rPr>
                        <a:t>】</a:t>
                      </a:r>
                      <a:r>
                        <a:rPr kumimoji="1" lang="ja-JP" altLang="en-US" sz="1100" kern="1200" dirty="0" smtClean="0">
                          <a:solidFill>
                            <a:schemeClr val="tx1"/>
                          </a:solidFill>
                          <a:latin typeface="+mj-lt"/>
                          <a:ea typeface="Meiryo UI" panose="020B0604030504040204" pitchFamily="50" charset="-128"/>
                          <a:cs typeface="Meiryo UI" panose="020B0604030504040204" pitchFamily="50" charset="-128"/>
                        </a:rPr>
                        <a:t>あなたのコンディションに関するアンケート回答のお願い</a:t>
                      </a:r>
                      <a:endParaRPr kumimoji="1" lang="ja-JP" altLang="en-US" sz="1100" kern="1200" dirty="0">
                        <a:solidFill>
                          <a:schemeClr val="tx1"/>
                        </a:solidFill>
                        <a:latin typeface="+mj-lt"/>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1"/>
                  </a:ext>
                </a:extLst>
              </a:tr>
              <a:tr h="3924300">
                <a:tc>
                  <a:txBody>
                    <a:bodyPr/>
                    <a:lstStyle/>
                    <a:p>
                      <a:pPr marL="0" algn="l" defTabSz="914400" rtl="0" eaLnBrk="1" latinLnBrk="0" hangingPunct="1"/>
                      <a:r>
                        <a:rPr kumimoji="1" lang="ja-JP" altLang="en-US" sz="1100" kern="1200" dirty="0" smtClean="0">
                          <a:solidFill>
                            <a:schemeClr val="tx1"/>
                          </a:solidFill>
                          <a:latin typeface="+mj-lt"/>
                          <a:ea typeface="Meiryo UI" panose="020B0604030504040204" pitchFamily="50" charset="-128"/>
                          <a:cs typeface="Meiryo UI" panose="020B0604030504040204" pitchFamily="50" charset="-128"/>
                        </a:rPr>
                        <a:t>本文：</a:t>
                      </a:r>
                      <a:endParaRPr kumimoji="1" lang="ja-JP" altLang="en-US" sz="1100" kern="1200" dirty="0">
                        <a:solidFill>
                          <a:schemeClr val="tx1"/>
                        </a:solidFill>
                        <a:latin typeface="+mj-lt"/>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r>
                        <a:rPr kumimoji="1" lang="ja-JP" altLang="en-US" sz="1100" kern="1200" dirty="0" smtClean="0">
                          <a:solidFill>
                            <a:schemeClr val="tx1"/>
                          </a:solidFill>
                          <a:latin typeface="+mj-lt"/>
                          <a:ea typeface="Meiryo UI" panose="020B0604030504040204" pitchFamily="50" charset="-128"/>
                          <a:cs typeface="Meiryo UI" panose="020B0604030504040204" pitchFamily="50" charset="-128"/>
                        </a:rPr>
                        <a:t>○○○○さん</a:t>
                      </a:r>
                      <a:br>
                        <a:rPr kumimoji="1" lang="ja-JP" altLang="en-US" sz="1100" kern="1200" dirty="0" smtClean="0">
                          <a:solidFill>
                            <a:schemeClr val="tx1"/>
                          </a:solidFill>
                          <a:latin typeface="+mj-lt"/>
                          <a:ea typeface="Meiryo UI" panose="020B0604030504040204" pitchFamily="50" charset="-128"/>
                          <a:cs typeface="Meiryo UI" panose="020B0604030504040204" pitchFamily="50" charset="-128"/>
                        </a:rPr>
                      </a:br>
                      <a:endParaRPr kumimoji="1" lang="ja-JP" altLang="en-US" sz="1100" kern="1200" dirty="0" smtClean="0">
                        <a:solidFill>
                          <a:schemeClr val="tx1"/>
                        </a:solidFill>
                        <a:latin typeface="+mj-lt"/>
                        <a:ea typeface="Meiryo UI" panose="020B0604030504040204" pitchFamily="50" charset="-128"/>
                        <a:cs typeface="Meiryo UI" panose="020B0604030504040204" pitchFamily="50" charset="-128"/>
                      </a:endParaRPr>
                    </a:p>
                    <a:p>
                      <a:pPr marL="0" algn="l" defTabSz="914400" rtl="0" eaLnBrk="1" latinLnBrk="0" hangingPunct="1"/>
                      <a:r>
                        <a:rPr kumimoji="1" lang="ja-JP" altLang="en-US" sz="1100" kern="1200" dirty="0" smtClean="0">
                          <a:solidFill>
                            <a:schemeClr val="tx1"/>
                          </a:solidFill>
                          <a:latin typeface="+mj-lt"/>
                          <a:ea typeface="Meiryo UI" panose="020B0604030504040204" pitchFamily="50" charset="-128"/>
                          <a:cs typeface="Meiryo UI" panose="020B0604030504040204" pitchFamily="50" charset="-128"/>
                        </a:rPr>
                        <a:t>このアンケート（</a:t>
                      </a:r>
                      <a:r>
                        <a:rPr kumimoji="1" lang="en-US" altLang="ja-JP" sz="1100" kern="1200" dirty="0" smtClean="0">
                          <a:solidFill>
                            <a:schemeClr val="tx1"/>
                          </a:solidFill>
                          <a:latin typeface="+mj-lt"/>
                          <a:ea typeface="Meiryo UI" panose="020B0604030504040204" pitchFamily="50" charset="-128"/>
                          <a:cs typeface="Meiryo UI" panose="020B0604030504040204" pitchFamily="50" charset="-128"/>
                        </a:rPr>
                        <a:t>INSIDES</a:t>
                      </a:r>
                      <a:r>
                        <a:rPr kumimoji="1" lang="ja-JP" altLang="en-US" sz="1100" kern="1200" dirty="0" smtClean="0">
                          <a:solidFill>
                            <a:schemeClr val="tx1"/>
                          </a:solidFill>
                          <a:latin typeface="+mj-lt"/>
                          <a:ea typeface="Meiryo UI" panose="020B0604030504040204" pitchFamily="50" charset="-128"/>
                          <a:cs typeface="Meiryo UI" panose="020B0604030504040204" pitchFamily="50" charset="-128"/>
                        </a:rPr>
                        <a:t>）は、</a:t>
                      </a:r>
                      <a:br>
                        <a:rPr kumimoji="1" lang="ja-JP" altLang="en-US" sz="1100" kern="1200" dirty="0" smtClean="0">
                          <a:solidFill>
                            <a:schemeClr val="tx1"/>
                          </a:solidFill>
                          <a:latin typeface="+mj-lt"/>
                          <a:ea typeface="Meiryo UI" panose="020B0604030504040204" pitchFamily="50" charset="-128"/>
                          <a:cs typeface="Meiryo UI" panose="020B0604030504040204" pitchFamily="50" charset="-128"/>
                        </a:rPr>
                      </a:br>
                      <a:r>
                        <a:rPr kumimoji="1" lang="ja-JP" altLang="en-US" sz="1100" kern="1200" dirty="0" smtClean="0">
                          <a:solidFill>
                            <a:schemeClr val="tx1"/>
                          </a:solidFill>
                          <a:latin typeface="+mj-lt"/>
                          <a:ea typeface="Meiryo UI" panose="020B0604030504040204" pitchFamily="50" charset="-128"/>
                          <a:cs typeface="Meiryo UI" panose="020B0604030504040204" pitchFamily="50" charset="-128"/>
                        </a:rPr>
                        <a:t>仕事に取り組むあなたのコンディションを確認するためのものです。</a:t>
                      </a:r>
                      <a:br>
                        <a:rPr kumimoji="1" lang="ja-JP" altLang="en-US" sz="1100" kern="1200" dirty="0" smtClean="0">
                          <a:solidFill>
                            <a:schemeClr val="tx1"/>
                          </a:solidFill>
                          <a:latin typeface="+mj-lt"/>
                          <a:ea typeface="Meiryo UI" panose="020B0604030504040204" pitchFamily="50" charset="-128"/>
                          <a:cs typeface="Meiryo UI" panose="020B0604030504040204" pitchFamily="50" charset="-128"/>
                        </a:rPr>
                      </a:br>
                      <a:r>
                        <a:rPr kumimoji="1" lang="ja-JP" altLang="en-US" sz="1100" kern="1200" dirty="0" smtClean="0">
                          <a:solidFill>
                            <a:schemeClr val="tx1"/>
                          </a:solidFill>
                          <a:latin typeface="+mj-lt"/>
                          <a:ea typeface="Meiryo UI" panose="020B0604030504040204" pitchFamily="50" charset="-128"/>
                          <a:cs typeface="Meiryo UI" panose="020B0604030504040204" pitchFamily="50" charset="-128"/>
                        </a:rPr>
                        <a:t>職場の現状を把握し、今後の施策に生かすことを目的としていますので、</a:t>
                      </a:r>
                      <a:br>
                        <a:rPr kumimoji="1" lang="ja-JP" altLang="en-US" sz="1100" kern="1200" dirty="0" smtClean="0">
                          <a:solidFill>
                            <a:schemeClr val="tx1"/>
                          </a:solidFill>
                          <a:latin typeface="+mj-lt"/>
                          <a:ea typeface="Meiryo UI" panose="020B0604030504040204" pitchFamily="50" charset="-128"/>
                          <a:cs typeface="Meiryo UI" panose="020B0604030504040204" pitchFamily="50" charset="-128"/>
                        </a:rPr>
                      </a:br>
                      <a:r>
                        <a:rPr kumimoji="1" lang="ja-JP" altLang="en-US" sz="1100" kern="1200" dirty="0" smtClean="0">
                          <a:solidFill>
                            <a:schemeClr val="tx1"/>
                          </a:solidFill>
                          <a:latin typeface="+mj-lt"/>
                          <a:ea typeface="Meiryo UI" panose="020B0604030504040204" pitchFamily="50" charset="-128"/>
                          <a:cs typeface="Meiryo UI" panose="020B0604030504040204" pitchFamily="50" charset="-128"/>
                        </a:rPr>
                        <a:t>あなた自身やあなたの職場について、</a:t>
                      </a:r>
                      <a:br>
                        <a:rPr kumimoji="1" lang="ja-JP" altLang="en-US" sz="1100" kern="1200" dirty="0" smtClean="0">
                          <a:solidFill>
                            <a:schemeClr val="tx1"/>
                          </a:solidFill>
                          <a:latin typeface="+mj-lt"/>
                          <a:ea typeface="Meiryo UI" panose="020B0604030504040204" pitchFamily="50" charset="-128"/>
                          <a:cs typeface="Meiryo UI" panose="020B0604030504040204" pitchFamily="50" charset="-128"/>
                        </a:rPr>
                      </a:br>
                      <a:r>
                        <a:rPr kumimoji="1" lang="ja-JP" altLang="en-US" sz="1100" kern="1200" dirty="0" smtClean="0">
                          <a:solidFill>
                            <a:schemeClr val="tx1"/>
                          </a:solidFill>
                          <a:latin typeface="+mj-lt"/>
                          <a:ea typeface="Meiryo UI" panose="020B0604030504040204" pitchFamily="50" charset="-128"/>
                          <a:cs typeface="Meiryo UI" panose="020B0604030504040204" pitchFamily="50" charset="-128"/>
                        </a:rPr>
                        <a:t>率直に回答いただきますようお願いいたします。</a:t>
                      </a:r>
                    </a:p>
                    <a:p>
                      <a:pPr marL="0" algn="l" defTabSz="914400" rtl="0" eaLnBrk="1" latinLnBrk="0" hangingPunct="1"/>
                      <a:endParaRPr kumimoji="1" lang="ja-JP" altLang="en-US" sz="1100" kern="1200" dirty="0" smtClean="0">
                        <a:solidFill>
                          <a:schemeClr val="tx1"/>
                        </a:solidFill>
                        <a:latin typeface="+mj-lt"/>
                        <a:ea typeface="Meiryo UI" panose="020B0604030504040204" pitchFamily="50" charset="-128"/>
                        <a:cs typeface="Meiryo UI" panose="020B0604030504040204" pitchFamily="50" charset="-128"/>
                      </a:endParaRPr>
                    </a:p>
                    <a:p>
                      <a:pPr marL="0" algn="l" defTabSz="914400" rtl="0" eaLnBrk="1" latinLnBrk="0" hangingPunct="1"/>
                      <a:r>
                        <a:rPr kumimoji="1" lang="ja-JP" altLang="en-US" sz="1100" kern="1200" dirty="0" smtClean="0">
                          <a:solidFill>
                            <a:schemeClr val="tx1"/>
                          </a:solidFill>
                          <a:latin typeface="+mj-lt"/>
                          <a:ea typeface="Meiryo UI" panose="020B0604030504040204" pitchFamily="50" charset="-128"/>
                          <a:cs typeface="Meiryo UI" panose="020B0604030504040204" pitchFamily="50" charset="-128"/>
                        </a:rPr>
                        <a:t>回答時間の目安は、</a:t>
                      </a:r>
                      <a:r>
                        <a:rPr kumimoji="1" lang="en-US" altLang="ja-JP" sz="1100" kern="1200" dirty="0" smtClean="0">
                          <a:solidFill>
                            <a:schemeClr val="tx1"/>
                          </a:solidFill>
                          <a:latin typeface="+mj-lt"/>
                          <a:ea typeface="Meiryo UI" panose="020B0604030504040204" pitchFamily="50" charset="-128"/>
                          <a:cs typeface="Meiryo UI" panose="020B0604030504040204" pitchFamily="50" charset="-128"/>
                        </a:rPr>
                        <a:t>5</a:t>
                      </a:r>
                      <a:r>
                        <a:rPr kumimoji="1" lang="ja-JP" altLang="en-US" sz="1100" kern="1200" dirty="0" smtClean="0">
                          <a:solidFill>
                            <a:schemeClr val="tx1"/>
                          </a:solidFill>
                          <a:latin typeface="+mj-lt"/>
                          <a:ea typeface="Meiryo UI" panose="020B0604030504040204" pitchFamily="50" charset="-128"/>
                          <a:cs typeface="Meiryo UI" panose="020B0604030504040204" pitchFamily="50" charset="-128"/>
                        </a:rPr>
                        <a:t>分程度です。</a:t>
                      </a:r>
                      <a:br>
                        <a:rPr kumimoji="1" lang="ja-JP" altLang="en-US" sz="1100" kern="1200" dirty="0" smtClean="0">
                          <a:solidFill>
                            <a:schemeClr val="tx1"/>
                          </a:solidFill>
                          <a:latin typeface="+mj-lt"/>
                          <a:ea typeface="Meiryo UI" panose="020B0604030504040204" pitchFamily="50" charset="-128"/>
                          <a:cs typeface="Meiryo UI" panose="020B0604030504040204" pitchFamily="50" charset="-128"/>
                        </a:rPr>
                      </a:br>
                      <a:r>
                        <a:rPr kumimoji="1" lang="en-US" altLang="ja-JP" sz="1100" kern="1200" dirty="0" smtClean="0">
                          <a:solidFill>
                            <a:schemeClr val="tx1"/>
                          </a:solidFill>
                          <a:latin typeface="+mj-lt"/>
                          <a:ea typeface="Meiryo UI" panose="020B0604030504040204" pitchFamily="50" charset="-128"/>
                          <a:cs typeface="Meiryo UI" panose="020B0604030504040204" pitchFamily="50" charset="-128"/>
                        </a:rPr>
                        <a:t>ID</a:t>
                      </a:r>
                      <a:r>
                        <a:rPr kumimoji="1" lang="ja-JP" altLang="en-US" sz="1100" kern="1200" dirty="0" smtClean="0">
                          <a:solidFill>
                            <a:schemeClr val="tx1"/>
                          </a:solidFill>
                          <a:latin typeface="+mj-lt"/>
                          <a:ea typeface="Meiryo UI" panose="020B0604030504040204" pitchFamily="50" charset="-128"/>
                          <a:cs typeface="Meiryo UI" panose="020B0604030504040204" pitchFamily="50" charset="-128"/>
                        </a:rPr>
                        <a:t>は今後も利用しますので、本メールは保管してください。</a:t>
                      </a:r>
                    </a:p>
                    <a:p>
                      <a:pPr marL="0" algn="l" defTabSz="914400" rtl="0" eaLnBrk="1" latinLnBrk="0" hangingPunct="1"/>
                      <a:r>
                        <a:rPr kumimoji="1" lang="en-US" altLang="ja-JP" sz="1100" kern="1200" dirty="0" smtClean="0">
                          <a:solidFill>
                            <a:schemeClr val="tx1"/>
                          </a:solidFill>
                          <a:latin typeface="+mj-lt"/>
                          <a:ea typeface="Meiryo UI" panose="020B0604030504040204" pitchFamily="50" charset="-128"/>
                          <a:cs typeface="Meiryo UI" panose="020B0604030504040204" pitchFamily="50" charset="-128"/>
                        </a:rPr>
                        <a:t>---------------------------------------------------</a:t>
                      </a:r>
                      <a:br>
                        <a:rPr kumimoji="1" lang="en-US" altLang="ja-JP" sz="1100" kern="1200" dirty="0" smtClean="0">
                          <a:solidFill>
                            <a:schemeClr val="tx1"/>
                          </a:solidFill>
                          <a:latin typeface="+mj-lt"/>
                          <a:ea typeface="Meiryo UI" panose="020B0604030504040204" pitchFamily="50" charset="-128"/>
                          <a:cs typeface="Meiryo UI" panose="020B0604030504040204" pitchFamily="50" charset="-128"/>
                        </a:rPr>
                      </a:br>
                      <a:r>
                        <a:rPr kumimoji="1" lang="en-US" altLang="ja-JP" sz="1100" kern="1200" dirty="0" smtClean="0">
                          <a:solidFill>
                            <a:schemeClr val="tx1"/>
                          </a:solidFill>
                          <a:latin typeface="+mj-lt"/>
                          <a:ea typeface="Meiryo UI" panose="020B0604030504040204" pitchFamily="50" charset="-128"/>
                          <a:cs typeface="Meiryo UI" panose="020B0604030504040204" pitchFamily="50" charset="-128"/>
                        </a:rPr>
                        <a:t>URL</a:t>
                      </a:r>
                      <a:r>
                        <a:rPr kumimoji="1" lang="ja-JP" altLang="en-US" sz="1100" kern="1200" dirty="0" smtClean="0">
                          <a:solidFill>
                            <a:schemeClr val="tx1"/>
                          </a:solidFill>
                          <a:latin typeface="+mj-lt"/>
                          <a:ea typeface="Meiryo UI" panose="020B0604030504040204" pitchFamily="50" charset="-128"/>
                          <a:cs typeface="Meiryo UI" panose="020B0604030504040204" pitchFamily="50" charset="-128"/>
                        </a:rPr>
                        <a:t>：</a:t>
                      </a:r>
                      <a:r>
                        <a:rPr kumimoji="1" lang="en-US" altLang="ja-JP" sz="1100" kern="1200" dirty="0" smtClean="0">
                          <a:solidFill>
                            <a:schemeClr val="tx1"/>
                          </a:solidFill>
                          <a:latin typeface="+mj-lt"/>
                          <a:ea typeface="Meiryo UI" panose="020B0604030504040204" pitchFamily="50" charset="-128"/>
                          <a:cs typeface="Meiryo UI" panose="020B0604030504040204" pitchFamily="50" charset="-128"/>
                        </a:rPr>
                        <a:t>http://wwwxxxxxxxxxxxxxx</a:t>
                      </a:r>
                    </a:p>
                    <a:p>
                      <a:pPr marL="0" algn="l" defTabSz="914400" rtl="0" eaLnBrk="1" latinLnBrk="0" hangingPunct="1"/>
                      <a:r>
                        <a:rPr kumimoji="1" lang="ja-JP" altLang="en-US" sz="1100" kern="1200" dirty="0" smtClean="0">
                          <a:solidFill>
                            <a:schemeClr val="tx1"/>
                          </a:solidFill>
                          <a:latin typeface="+mj-lt"/>
                          <a:ea typeface="Meiryo UI" panose="020B0604030504040204" pitchFamily="50" charset="-128"/>
                          <a:cs typeface="Meiryo UI" panose="020B0604030504040204" pitchFamily="50" charset="-128"/>
                        </a:rPr>
                        <a:t>　　　　　</a:t>
                      </a:r>
                      <a:r>
                        <a:rPr kumimoji="1" lang="en-US" altLang="ja-JP" sz="1100" kern="1200" dirty="0" smtClean="0">
                          <a:solidFill>
                            <a:schemeClr val="tx1"/>
                          </a:solidFill>
                          <a:latin typeface="+mj-lt"/>
                          <a:ea typeface="Meiryo UI" panose="020B0604030504040204" pitchFamily="50" charset="-128"/>
                          <a:cs typeface="Meiryo UI" panose="020B0604030504040204" pitchFamily="50" charset="-128"/>
                        </a:rPr>
                        <a:t>※</a:t>
                      </a:r>
                      <a:r>
                        <a:rPr kumimoji="1" lang="ja-JP" altLang="en-US" sz="1100" kern="1200" dirty="0" smtClean="0">
                          <a:solidFill>
                            <a:schemeClr val="tx1"/>
                          </a:solidFill>
                          <a:latin typeface="+mj-lt"/>
                          <a:ea typeface="Meiryo UI" panose="020B0604030504040204" pitchFamily="50" charset="-128"/>
                          <a:cs typeface="Meiryo UI" panose="020B0604030504040204" pitchFamily="50" charset="-128"/>
                        </a:rPr>
                        <a:t>この初回</a:t>
                      </a:r>
                      <a:r>
                        <a:rPr kumimoji="1" lang="en-US" altLang="ja-JP" sz="1100" kern="1200" dirty="0" smtClean="0">
                          <a:solidFill>
                            <a:schemeClr val="tx1"/>
                          </a:solidFill>
                          <a:latin typeface="+mj-lt"/>
                          <a:ea typeface="Meiryo UI" panose="020B0604030504040204" pitchFamily="50" charset="-128"/>
                          <a:cs typeface="Meiryo UI" panose="020B0604030504040204" pitchFamily="50" charset="-128"/>
                        </a:rPr>
                        <a:t>URL</a:t>
                      </a:r>
                      <a:r>
                        <a:rPr kumimoji="1" lang="ja-JP" altLang="en-US" sz="1100" kern="1200" dirty="0" smtClean="0">
                          <a:solidFill>
                            <a:schemeClr val="tx1"/>
                          </a:solidFill>
                          <a:latin typeface="+mj-lt"/>
                          <a:ea typeface="Meiryo UI" panose="020B0604030504040204" pitchFamily="50" charset="-128"/>
                          <a:cs typeface="Meiryo UI" panose="020B0604030504040204" pitchFamily="50" charset="-128"/>
                        </a:rPr>
                        <a:t>は一回限り有効です。</a:t>
                      </a:r>
                      <a:endParaRPr kumimoji="1" lang="en-US" altLang="ja-JP" sz="1100" kern="1200" dirty="0" smtClean="0">
                        <a:solidFill>
                          <a:schemeClr val="tx1"/>
                        </a:solidFill>
                        <a:latin typeface="+mj-lt"/>
                        <a:ea typeface="Meiryo UI" panose="020B0604030504040204" pitchFamily="50" charset="-128"/>
                        <a:cs typeface="Meiryo UI" panose="020B0604030504040204" pitchFamily="50" charset="-128"/>
                      </a:endParaRPr>
                    </a:p>
                    <a:p>
                      <a:pPr marL="0" algn="l" defTabSz="914400" rtl="0" eaLnBrk="1" latinLnBrk="0" hangingPunct="1"/>
                      <a:r>
                        <a:rPr kumimoji="1" lang="ja-JP" altLang="en-US" sz="1100" kern="1200" dirty="0" smtClean="0">
                          <a:solidFill>
                            <a:schemeClr val="tx1"/>
                          </a:solidFill>
                          <a:latin typeface="+mj-lt"/>
                          <a:ea typeface="Meiryo UI" panose="020B0604030504040204" pitchFamily="50" charset="-128"/>
                          <a:cs typeface="Meiryo UI" panose="020B0604030504040204" pitchFamily="50" charset="-128"/>
                        </a:rPr>
                        <a:t>企業</a:t>
                      </a:r>
                      <a:r>
                        <a:rPr kumimoji="1" lang="en-US" altLang="ja-JP" sz="1100" kern="1200" dirty="0" smtClean="0">
                          <a:solidFill>
                            <a:schemeClr val="tx1"/>
                          </a:solidFill>
                          <a:latin typeface="+mj-lt"/>
                          <a:ea typeface="Meiryo UI" panose="020B0604030504040204" pitchFamily="50" charset="-128"/>
                          <a:cs typeface="Meiryo UI" panose="020B0604030504040204" pitchFamily="50" charset="-128"/>
                        </a:rPr>
                        <a:t>ID:</a:t>
                      </a:r>
                      <a:r>
                        <a:rPr kumimoji="1" lang="ja-JP" altLang="en-US" sz="1100" kern="1200" dirty="0" smtClean="0">
                          <a:solidFill>
                            <a:schemeClr val="tx1"/>
                          </a:solidFill>
                          <a:latin typeface="+mj-lt"/>
                          <a:ea typeface="Meiryo UI" panose="020B0604030504040204" pitchFamily="50" charset="-128"/>
                          <a:cs typeface="Meiryo UI" panose="020B0604030504040204" pitchFamily="50" charset="-128"/>
                        </a:rPr>
                        <a:t>　</a:t>
                      </a:r>
                      <a:r>
                        <a:rPr kumimoji="1" lang="en-US" altLang="ja-JP" sz="1100" kern="1200" dirty="0" smtClean="0">
                          <a:solidFill>
                            <a:schemeClr val="tx1"/>
                          </a:solidFill>
                          <a:latin typeface="+mj-lt"/>
                          <a:ea typeface="Meiryo UI" panose="020B0604030504040204" pitchFamily="50" charset="-128"/>
                          <a:cs typeface="Meiryo UI" panose="020B0604030504040204" pitchFamily="50" charset="-128"/>
                        </a:rPr>
                        <a:t>${</a:t>
                      </a:r>
                      <a:r>
                        <a:rPr kumimoji="1" lang="ja-JP" altLang="en-US" sz="1100" kern="1200" dirty="0" smtClean="0">
                          <a:solidFill>
                            <a:schemeClr val="tx1"/>
                          </a:solidFill>
                          <a:latin typeface="+mj-lt"/>
                          <a:ea typeface="Meiryo UI" panose="020B0604030504040204" pitchFamily="50" charset="-128"/>
                          <a:cs typeface="Meiryo UI" panose="020B0604030504040204" pitchFamily="50" charset="-128"/>
                        </a:rPr>
                        <a:t>企業</a:t>
                      </a:r>
                      <a:r>
                        <a:rPr kumimoji="1" lang="en-US" altLang="ja-JP" sz="1100" kern="1200" dirty="0" smtClean="0">
                          <a:solidFill>
                            <a:schemeClr val="tx1"/>
                          </a:solidFill>
                          <a:latin typeface="+mj-lt"/>
                          <a:ea typeface="Meiryo UI" panose="020B0604030504040204" pitchFamily="50" charset="-128"/>
                          <a:cs typeface="Meiryo UI" panose="020B0604030504040204" pitchFamily="50" charset="-128"/>
                        </a:rPr>
                        <a:t>ID}</a:t>
                      </a:r>
                      <a:br>
                        <a:rPr kumimoji="1" lang="en-US" altLang="ja-JP" sz="1100" kern="1200" dirty="0" smtClean="0">
                          <a:solidFill>
                            <a:schemeClr val="tx1"/>
                          </a:solidFill>
                          <a:latin typeface="+mj-lt"/>
                          <a:ea typeface="Meiryo UI" panose="020B0604030504040204" pitchFamily="50" charset="-128"/>
                          <a:cs typeface="Meiryo UI" panose="020B0604030504040204" pitchFamily="50" charset="-128"/>
                        </a:rPr>
                      </a:br>
                      <a:r>
                        <a:rPr kumimoji="1" lang="ja-JP" altLang="en-US" sz="1100" kern="1200" dirty="0" smtClean="0">
                          <a:solidFill>
                            <a:schemeClr val="tx1"/>
                          </a:solidFill>
                          <a:latin typeface="+mj-lt"/>
                          <a:ea typeface="Meiryo UI" panose="020B0604030504040204" pitchFamily="50" charset="-128"/>
                          <a:cs typeface="Meiryo UI" panose="020B0604030504040204" pitchFamily="50" charset="-128"/>
                        </a:rPr>
                        <a:t>ユーザー</a:t>
                      </a:r>
                      <a:r>
                        <a:rPr kumimoji="1" lang="en-US" altLang="ja-JP" sz="1100" kern="1200" dirty="0" smtClean="0">
                          <a:solidFill>
                            <a:schemeClr val="tx1"/>
                          </a:solidFill>
                          <a:latin typeface="+mj-lt"/>
                          <a:ea typeface="Meiryo UI" panose="020B0604030504040204" pitchFamily="50" charset="-128"/>
                          <a:cs typeface="Meiryo UI" panose="020B0604030504040204" pitchFamily="50" charset="-128"/>
                        </a:rPr>
                        <a:t>ID</a:t>
                      </a:r>
                      <a:r>
                        <a:rPr kumimoji="1" lang="ja-JP" altLang="en-US" sz="1100" kern="1200" dirty="0" smtClean="0">
                          <a:solidFill>
                            <a:schemeClr val="tx1"/>
                          </a:solidFill>
                          <a:latin typeface="+mj-lt"/>
                          <a:ea typeface="Meiryo UI" panose="020B0604030504040204" pitchFamily="50" charset="-128"/>
                          <a:cs typeface="Meiryo UI" panose="020B0604030504040204" pitchFamily="50" charset="-128"/>
                        </a:rPr>
                        <a:t>：　</a:t>
                      </a:r>
                      <a:r>
                        <a:rPr kumimoji="1" lang="en-US" altLang="ja-JP" sz="1100" kern="1200" dirty="0" smtClean="0">
                          <a:solidFill>
                            <a:schemeClr val="tx1"/>
                          </a:solidFill>
                          <a:latin typeface="+mj-lt"/>
                          <a:ea typeface="Meiryo UI" panose="020B0604030504040204" pitchFamily="50" charset="-128"/>
                          <a:cs typeface="Meiryo UI" panose="020B0604030504040204" pitchFamily="50" charset="-128"/>
                        </a:rPr>
                        <a:t>${</a:t>
                      </a:r>
                      <a:r>
                        <a:rPr kumimoji="1" lang="ja-JP" altLang="en-US" sz="1100" kern="1200" dirty="0" smtClean="0">
                          <a:solidFill>
                            <a:schemeClr val="tx1"/>
                          </a:solidFill>
                          <a:latin typeface="+mj-lt"/>
                          <a:ea typeface="Meiryo UI" panose="020B0604030504040204" pitchFamily="50" charset="-128"/>
                          <a:cs typeface="Meiryo UI" panose="020B0604030504040204" pitchFamily="50" charset="-128"/>
                        </a:rPr>
                        <a:t>ユーザー</a:t>
                      </a:r>
                      <a:r>
                        <a:rPr kumimoji="1" lang="en-US" altLang="ja-JP" sz="1100" kern="1200" dirty="0" smtClean="0">
                          <a:solidFill>
                            <a:schemeClr val="tx1"/>
                          </a:solidFill>
                          <a:latin typeface="+mj-lt"/>
                          <a:ea typeface="Meiryo UI" panose="020B0604030504040204" pitchFamily="50" charset="-128"/>
                          <a:cs typeface="Meiryo UI" panose="020B0604030504040204" pitchFamily="50" charset="-128"/>
                        </a:rPr>
                        <a:t>ID}</a:t>
                      </a:r>
                      <a:br>
                        <a:rPr kumimoji="1" lang="en-US" altLang="ja-JP" sz="1100" kern="1200" dirty="0" smtClean="0">
                          <a:solidFill>
                            <a:schemeClr val="tx1"/>
                          </a:solidFill>
                          <a:latin typeface="+mj-lt"/>
                          <a:ea typeface="Meiryo UI" panose="020B0604030504040204" pitchFamily="50" charset="-128"/>
                          <a:cs typeface="Meiryo UI" panose="020B0604030504040204" pitchFamily="50" charset="-128"/>
                        </a:rPr>
                      </a:br>
                      <a:r>
                        <a:rPr kumimoji="1" lang="en-US" altLang="ja-JP" sz="1100" kern="1200" dirty="0" smtClean="0">
                          <a:solidFill>
                            <a:schemeClr val="tx1"/>
                          </a:solidFill>
                          <a:latin typeface="+mj-lt"/>
                          <a:ea typeface="Meiryo UI" panose="020B0604030504040204" pitchFamily="50" charset="-128"/>
                          <a:cs typeface="Meiryo UI" panose="020B0604030504040204" pitchFamily="50" charset="-128"/>
                        </a:rPr>
                        <a:t/>
                      </a:r>
                      <a:br>
                        <a:rPr kumimoji="1" lang="en-US" altLang="ja-JP" sz="1100" kern="1200" dirty="0" smtClean="0">
                          <a:solidFill>
                            <a:schemeClr val="tx1"/>
                          </a:solidFill>
                          <a:latin typeface="+mj-lt"/>
                          <a:ea typeface="Meiryo UI" panose="020B0604030504040204" pitchFamily="50" charset="-128"/>
                          <a:cs typeface="Meiryo UI" panose="020B0604030504040204" pitchFamily="50" charset="-128"/>
                        </a:rPr>
                      </a:br>
                      <a:r>
                        <a:rPr kumimoji="1" lang="ja-JP" altLang="en-US" sz="1100" kern="1200" dirty="0" smtClean="0">
                          <a:solidFill>
                            <a:schemeClr val="tx1"/>
                          </a:solidFill>
                          <a:latin typeface="+mj-lt"/>
                          <a:ea typeface="Meiryo UI" panose="020B0604030504040204" pitchFamily="50" charset="-128"/>
                          <a:cs typeface="Meiryo UI" panose="020B0604030504040204" pitchFamily="50" charset="-128"/>
                        </a:rPr>
                        <a:t>回答期間：　</a:t>
                      </a:r>
                      <a:r>
                        <a:rPr kumimoji="1" lang="en-US" altLang="ja-JP" sz="1100" kern="1200" dirty="0" smtClean="0">
                          <a:solidFill>
                            <a:schemeClr val="tx1"/>
                          </a:solidFill>
                          <a:latin typeface="+mj-lt"/>
                          <a:ea typeface="Meiryo UI" panose="020B0604030504040204" pitchFamily="50" charset="-128"/>
                          <a:cs typeface="Meiryo UI" panose="020B0604030504040204" pitchFamily="50" charset="-128"/>
                        </a:rPr>
                        <a:t>${</a:t>
                      </a:r>
                      <a:r>
                        <a:rPr kumimoji="1" lang="ja-JP" altLang="en-US" sz="1100" kern="1200" dirty="0" smtClean="0">
                          <a:solidFill>
                            <a:schemeClr val="tx1"/>
                          </a:solidFill>
                          <a:latin typeface="+mj-lt"/>
                          <a:ea typeface="Meiryo UI" panose="020B0604030504040204" pitchFamily="50" charset="-128"/>
                          <a:cs typeface="Meiryo UI" panose="020B0604030504040204" pitchFamily="50" charset="-128"/>
                        </a:rPr>
                        <a:t>開始日時</a:t>
                      </a:r>
                      <a:r>
                        <a:rPr kumimoji="1" lang="en-US" altLang="ja-JP" sz="1100" kern="1200" dirty="0" smtClean="0">
                          <a:solidFill>
                            <a:schemeClr val="tx1"/>
                          </a:solidFill>
                          <a:latin typeface="+mj-lt"/>
                          <a:ea typeface="Meiryo UI" panose="020B0604030504040204" pitchFamily="50" charset="-128"/>
                          <a:cs typeface="Meiryo UI" panose="020B0604030504040204" pitchFamily="50" charset="-128"/>
                        </a:rPr>
                        <a:t>}〜${</a:t>
                      </a:r>
                      <a:r>
                        <a:rPr kumimoji="1" lang="ja-JP" altLang="en-US" sz="1100" kern="1200" dirty="0" smtClean="0">
                          <a:solidFill>
                            <a:schemeClr val="tx1"/>
                          </a:solidFill>
                          <a:latin typeface="+mj-lt"/>
                          <a:ea typeface="Meiryo UI" panose="020B0604030504040204" pitchFamily="50" charset="-128"/>
                          <a:cs typeface="Meiryo UI" panose="020B0604030504040204" pitchFamily="50" charset="-128"/>
                        </a:rPr>
                        <a:t>終了日時</a:t>
                      </a:r>
                      <a:r>
                        <a:rPr kumimoji="1" lang="en-US" altLang="ja-JP" sz="1100" kern="1200" dirty="0" smtClean="0">
                          <a:solidFill>
                            <a:schemeClr val="tx1"/>
                          </a:solidFill>
                          <a:latin typeface="+mj-lt"/>
                          <a:ea typeface="Meiryo UI" panose="020B0604030504040204" pitchFamily="50" charset="-128"/>
                          <a:cs typeface="Meiryo UI" panose="020B0604030504040204" pitchFamily="50" charset="-128"/>
                        </a:rPr>
                        <a:t>}</a:t>
                      </a:r>
                      <a:br>
                        <a:rPr kumimoji="1" lang="en-US" altLang="ja-JP" sz="1100" kern="1200" dirty="0" smtClean="0">
                          <a:solidFill>
                            <a:schemeClr val="tx1"/>
                          </a:solidFill>
                          <a:latin typeface="+mj-lt"/>
                          <a:ea typeface="Meiryo UI" panose="020B0604030504040204" pitchFamily="50" charset="-128"/>
                          <a:cs typeface="Meiryo UI" panose="020B0604030504040204" pitchFamily="50" charset="-128"/>
                        </a:rPr>
                      </a:br>
                      <a:r>
                        <a:rPr kumimoji="1" lang="en-US" altLang="ja-JP" sz="1100" kern="1200" dirty="0" smtClean="0">
                          <a:solidFill>
                            <a:schemeClr val="tx1"/>
                          </a:solidFill>
                          <a:latin typeface="+mj-lt"/>
                          <a:ea typeface="Meiryo UI" panose="020B0604030504040204" pitchFamily="50" charset="-128"/>
                          <a:cs typeface="Meiryo UI" panose="020B0604030504040204" pitchFamily="50" charset="-128"/>
                        </a:rPr>
                        <a:t>---------------------------------------------------</a:t>
                      </a:r>
                    </a:p>
                    <a:p>
                      <a:pPr marL="0" algn="l" defTabSz="914400" rtl="0" eaLnBrk="1" latinLnBrk="0" hangingPunct="1"/>
                      <a:endParaRPr kumimoji="1" lang="en-US" altLang="ja-JP" sz="1100" kern="1200" dirty="0" smtClean="0">
                        <a:solidFill>
                          <a:schemeClr val="tx1"/>
                        </a:solidFill>
                        <a:latin typeface="+mj-lt"/>
                        <a:ea typeface="Meiryo UI" panose="020B0604030504040204" pitchFamily="50" charset="-128"/>
                        <a:cs typeface="Meiryo UI" panose="020B0604030504040204" pitchFamily="50" charset="-128"/>
                      </a:endParaRPr>
                    </a:p>
                    <a:p>
                      <a:pPr marL="0" algn="l" defTabSz="914400" rtl="0" eaLnBrk="1" latinLnBrk="0" hangingPunct="1"/>
                      <a:r>
                        <a:rPr kumimoji="1" lang="ja-JP" altLang="en-US" sz="1100" kern="1200" dirty="0" smtClean="0">
                          <a:solidFill>
                            <a:schemeClr val="tx1"/>
                          </a:solidFill>
                          <a:latin typeface="+mj-lt"/>
                          <a:ea typeface="Meiryo UI" panose="020B0604030504040204" pitchFamily="50" charset="-128"/>
                          <a:cs typeface="Meiryo UI" panose="020B0604030504040204" pitchFamily="50" charset="-128"/>
                        </a:rPr>
                        <a:t>上記の</a:t>
                      </a:r>
                      <a:r>
                        <a:rPr kumimoji="1" lang="en-US" altLang="ja-JP" sz="1100" kern="1200" dirty="0" smtClean="0">
                          <a:solidFill>
                            <a:schemeClr val="tx1"/>
                          </a:solidFill>
                          <a:latin typeface="+mj-lt"/>
                          <a:ea typeface="Meiryo UI" panose="020B0604030504040204" pitchFamily="50" charset="-128"/>
                          <a:cs typeface="Meiryo UI" panose="020B0604030504040204" pitchFamily="50" charset="-128"/>
                        </a:rPr>
                        <a:t>URL</a:t>
                      </a:r>
                      <a:r>
                        <a:rPr kumimoji="1" lang="ja-JP" altLang="en-US" sz="1100" kern="1200" dirty="0" smtClean="0">
                          <a:solidFill>
                            <a:schemeClr val="tx1"/>
                          </a:solidFill>
                          <a:latin typeface="+mj-lt"/>
                          <a:ea typeface="Meiryo UI" panose="020B0604030504040204" pitchFamily="50" charset="-128"/>
                          <a:cs typeface="Meiryo UI" panose="020B0604030504040204" pitchFamily="50" charset="-128"/>
                        </a:rPr>
                        <a:t>が期限切れになった場合は、以下の</a:t>
                      </a:r>
                      <a:r>
                        <a:rPr kumimoji="1" lang="en-US" altLang="ja-JP" sz="1100" kern="1200" dirty="0" smtClean="0">
                          <a:solidFill>
                            <a:schemeClr val="tx1"/>
                          </a:solidFill>
                          <a:latin typeface="+mj-lt"/>
                          <a:ea typeface="Meiryo UI" panose="020B0604030504040204" pitchFamily="50" charset="-128"/>
                          <a:cs typeface="Meiryo UI" panose="020B0604030504040204" pitchFamily="50" charset="-128"/>
                        </a:rPr>
                        <a:t>URL</a:t>
                      </a:r>
                      <a:r>
                        <a:rPr kumimoji="1" lang="ja-JP" altLang="en-US" sz="1100" kern="1200" dirty="0" smtClean="0">
                          <a:solidFill>
                            <a:schemeClr val="tx1"/>
                          </a:solidFill>
                          <a:latin typeface="+mj-lt"/>
                          <a:ea typeface="Meiryo UI" panose="020B0604030504040204" pitchFamily="50" charset="-128"/>
                          <a:cs typeface="Meiryo UI" panose="020B0604030504040204" pitchFamily="50" charset="-128"/>
                        </a:rPr>
                        <a:t>からログイン画面にアクセスして、</a:t>
                      </a:r>
                    </a:p>
                    <a:p>
                      <a:pPr marL="0" algn="l" defTabSz="914400" rtl="0" eaLnBrk="1" latinLnBrk="0" hangingPunct="1"/>
                      <a:r>
                        <a:rPr kumimoji="1" lang="ja-JP" altLang="en-US" sz="1100" kern="1200" dirty="0" smtClean="0">
                          <a:solidFill>
                            <a:schemeClr val="tx1"/>
                          </a:solidFill>
                          <a:latin typeface="+mj-lt"/>
                          <a:ea typeface="Meiryo UI" panose="020B0604030504040204" pitchFamily="50" charset="-128"/>
                          <a:cs typeface="Meiryo UI" panose="020B0604030504040204" pitchFamily="50" charset="-128"/>
                        </a:rPr>
                        <a:t>「パスワードを忘れた方はこちら」からパスワードリセットを行ってください。</a:t>
                      </a:r>
                    </a:p>
                    <a:p>
                      <a:pPr marL="0" algn="l" defTabSz="914400" rtl="0" eaLnBrk="1" latinLnBrk="0" hangingPunct="1"/>
                      <a:r>
                        <a:rPr kumimoji="1" lang="ja-JP" altLang="en-US" sz="1100" kern="1200" dirty="0" smtClean="0">
                          <a:solidFill>
                            <a:schemeClr val="tx1"/>
                          </a:solidFill>
                          <a:latin typeface="+mj-lt"/>
                          <a:ea typeface="Meiryo UI" panose="020B0604030504040204" pitchFamily="50" charset="-128"/>
                          <a:cs typeface="Meiryo UI" panose="020B0604030504040204" pitchFamily="50" charset="-128"/>
                        </a:rPr>
                        <a:t>ログイン</a:t>
                      </a:r>
                      <a:r>
                        <a:rPr kumimoji="1" lang="en-US" altLang="ja-JP" sz="1100" kern="1200" dirty="0" smtClean="0">
                          <a:solidFill>
                            <a:schemeClr val="tx1"/>
                          </a:solidFill>
                          <a:latin typeface="+mj-lt"/>
                          <a:ea typeface="Meiryo UI" panose="020B0604030504040204" pitchFamily="50" charset="-128"/>
                          <a:cs typeface="Meiryo UI" panose="020B0604030504040204" pitchFamily="50" charset="-128"/>
                        </a:rPr>
                        <a:t>URL</a:t>
                      </a:r>
                      <a:r>
                        <a:rPr kumimoji="1" lang="ja-JP" altLang="en-US" sz="1100" kern="1200" dirty="0" smtClean="0">
                          <a:solidFill>
                            <a:schemeClr val="tx1"/>
                          </a:solidFill>
                          <a:latin typeface="+mj-lt"/>
                          <a:ea typeface="Meiryo UI" panose="020B0604030504040204" pitchFamily="50" charset="-128"/>
                          <a:cs typeface="Meiryo UI" panose="020B0604030504040204" pitchFamily="50" charset="-128"/>
                        </a:rPr>
                        <a:t>：　</a:t>
                      </a:r>
                      <a:r>
                        <a:rPr kumimoji="1" lang="en-US" altLang="ja-JP" sz="1100" kern="1200" dirty="0" smtClean="0">
                          <a:solidFill>
                            <a:schemeClr val="tx1"/>
                          </a:solidFill>
                          <a:latin typeface="+mj-lt"/>
                          <a:ea typeface="Meiryo UI" panose="020B0604030504040204" pitchFamily="50" charset="-128"/>
                          <a:cs typeface="Meiryo UI" panose="020B0604030504040204" pitchFamily="50" charset="-128"/>
                        </a:rPr>
                        <a:t>https://recruit-insides.net</a:t>
                      </a:r>
                    </a:p>
                    <a:p>
                      <a:pPr marL="0" algn="l" defTabSz="914400" rtl="0" eaLnBrk="1" latinLnBrk="0" hangingPunct="1"/>
                      <a:endParaRPr kumimoji="1" lang="ja-JP" altLang="en-US" sz="1100" kern="1200" dirty="0">
                        <a:solidFill>
                          <a:schemeClr val="tx1"/>
                        </a:solidFill>
                        <a:latin typeface="+mj-lt"/>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pic>
        <p:nvPicPr>
          <p:cNvPr id="10" name="図 9"/>
          <p:cNvPicPr>
            <a:picLocks noChangeAspect="1"/>
          </p:cNvPicPr>
          <p:nvPr/>
        </p:nvPicPr>
        <p:blipFill>
          <a:blip r:embed="rId2" cstate="print">
            <a:duotone>
              <a:prstClr val="black"/>
              <a:srgbClr val="152F57">
                <a:tint val="45000"/>
                <a:satMod val="400000"/>
              </a:srgbClr>
            </a:duotone>
            <a:extLst>
              <a:ext uri="{28A0092B-C50C-407E-A947-70E740481C1C}">
                <a14:useLocalDpi xmlns:a14="http://schemas.microsoft.com/office/drawing/2010/main" val="0"/>
              </a:ext>
            </a:extLst>
          </a:blip>
          <a:stretch>
            <a:fillRect/>
          </a:stretch>
        </p:blipFill>
        <p:spPr>
          <a:xfrm>
            <a:off x="2988762" y="4638675"/>
            <a:ext cx="990600" cy="990600"/>
          </a:xfrm>
          <a:prstGeom prst="rect">
            <a:avLst/>
          </a:prstGeom>
        </p:spPr>
      </p:pic>
      <p:pic>
        <p:nvPicPr>
          <p:cNvPr id="11" name="図 10"/>
          <p:cNvPicPr>
            <a:picLocks noChangeAspect="1"/>
          </p:cNvPicPr>
          <p:nvPr/>
        </p:nvPicPr>
        <p:blipFill rotWithShape="1">
          <a:blip r:embed="rId3">
            <a:duotone>
              <a:prstClr val="black"/>
              <a:srgbClr val="152F57">
                <a:tint val="45000"/>
                <a:satMod val="400000"/>
              </a:srgbClr>
            </a:duotone>
            <a:extLst>
              <a:ext uri="{28A0092B-C50C-407E-A947-70E740481C1C}">
                <a14:useLocalDpi xmlns:a14="http://schemas.microsoft.com/office/drawing/2010/main" val="0"/>
              </a:ext>
            </a:extLst>
          </a:blip>
          <a:srcRect t="14132" b="15386"/>
          <a:stretch/>
        </p:blipFill>
        <p:spPr>
          <a:xfrm>
            <a:off x="1047751" y="4638675"/>
            <a:ext cx="1405465" cy="990600"/>
          </a:xfrm>
          <a:prstGeom prst="rect">
            <a:avLst/>
          </a:prstGeom>
        </p:spPr>
      </p:pic>
      <p:sp>
        <p:nvSpPr>
          <p:cNvPr id="9" name="テキスト ボックス 8"/>
          <p:cNvSpPr txBox="1"/>
          <p:nvPr/>
        </p:nvSpPr>
        <p:spPr>
          <a:xfrm>
            <a:off x="148225" y="2143328"/>
            <a:ext cx="4011034" cy="1938992"/>
          </a:xfrm>
          <a:prstGeom prst="rect">
            <a:avLst/>
          </a:prstGeom>
          <a:noFill/>
        </p:spPr>
        <p:txBody>
          <a:bodyPr wrap="none" rtlCol="0">
            <a:spAutoFit/>
          </a:bodyPr>
          <a:lstStyle/>
          <a:p>
            <a:r>
              <a:rPr lang="ja-JP" altLang="en-US" sz="2000" spc="100" dirty="0" smtClean="0">
                <a:latin typeface="+mj-lt"/>
                <a:ea typeface="Meiryo UI" panose="020B0604030504040204" pitchFamily="50" charset="-128"/>
                <a:cs typeface="Meiryo UI" panose="020B0604030504040204" pitchFamily="50" charset="-128"/>
              </a:rPr>
              <a:t>「</a:t>
            </a:r>
            <a:r>
              <a:rPr lang="en-US" altLang="ja-JP" sz="2000" b="1" spc="100" dirty="0" smtClean="0">
                <a:latin typeface="+mj-lt"/>
                <a:ea typeface="Meiryo UI" panose="020B0604030504040204" pitchFamily="50" charset="-128"/>
                <a:cs typeface="Meiryo UI" panose="020B0604030504040204" pitchFamily="50" charset="-128"/>
              </a:rPr>
              <a:t>INSIDES</a:t>
            </a:r>
            <a:r>
              <a:rPr lang="ja-JP" altLang="en-US" sz="2000" b="1" spc="100" dirty="0" smtClean="0">
                <a:latin typeface="+mj-lt"/>
                <a:ea typeface="Meiryo UI" panose="020B0604030504040204" pitchFamily="50" charset="-128"/>
                <a:cs typeface="Meiryo UI" panose="020B0604030504040204" pitchFamily="50" charset="-128"/>
              </a:rPr>
              <a:t>事務局</a:t>
            </a:r>
            <a:r>
              <a:rPr lang="ja-JP" altLang="en-US" sz="2000" spc="100" dirty="0" smtClean="0">
                <a:latin typeface="+mj-lt"/>
                <a:ea typeface="Meiryo UI" panose="020B0604030504040204" pitchFamily="50" charset="-128"/>
                <a:cs typeface="Meiryo UI" panose="020B0604030504040204" pitchFamily="50" charset="-128"/>
              </a:rPr>
              <a:t>」から</a:t>
            </a:r>
            <a:endParaRPr lang="en-US" altLang="ja-JP" sz="2000" spc="100" dirty="0" smtClean="0">
              <a:latin typeface="+mj-lt"/>
              <a:ea typeface="Meiryo UI" panose="020B0604030504040204" pitchFamily="50" charset="-128"/>
              <a:cs typeface="Meiryo UI" panose="020B0604030504040204" pitchFamily="50" charset="-128"/>
            </a:endParaRPr>
          </a:p>
          <a:p>
            <a:r>
              <a:rPr lang="ja-JP" altLang="en-US" sz="2000" spc="100" dirty="0" smtClean="0">
                <a:latin typeface="+mj-lt"/>
                <a:ea typeface="Meiryo UI" panose="020B0604030504040204" pitchFamily="50" charset="-128"/>
                <a:cs typeface="Meiryo UI" panose="020B0604030504040204" pitchFamily="50" charset="-128"/>
              </a:rPr>
              <a:t>右記のようなメールが配信されます。</a:t>
            </a:r>
            <a:endParaRPr lang="en-US" altLang="ja-JP" sz="2000" spc="100" dirty="0" smtClean="0">
              <a:latin typeface="+mj-lt"/>
              <a:ea typeface="Meiryo UI" panose="020B0604030504040204" pitchFamily="50" charset="-128"/>
              <a:cs typeface="Meiryo UI" panose="020B0604030504040204" pitchFamily="50" charset="-128"/>
            </a:endParaRPr>
          </a:p>
          <a:p>
            <a:r>
              <a:rPr lang="en-US" altLang="ja-JP" sz="2000" spc="100" dirty="0" smtClean="0">
                <a:latin typeface="+mj-lt"/>
                <a:ea typeface="Meiryo UI" panose="020B0604030504040204" pitchFamily="50" charset="-128"/>
                <a:cs typeface="Meiryo UI" panose="020B0604030504040204" pitchFamily="50" charset="-128"/>
              </a:rPr>
              <a:t/>
            </a:r>
            <a:br>
              <a:rPr lang="en-US" altLang="ja-JP" sz="2000" spc="100" dirty="0" smtClean="0">
                <a:latin typeface="+mj-lt"/>
                <a:ea typeface="Meiryo UI" panose="020B0604030504040204" pitchFamily="50" charset="-128"/>
                <a:cs typeface="Meiryo UI" panose="020B0604030504040204" pitchFamily="50" charset="-128"/>
              </a:rPr>
            </a:br>
            <a:r>
              <a:rPr lang="ja-JP" altLang="en-US" sz="2000" spc="100" dirty="0" smtClean="0">
                <a:latin typeface="+mj-lt"/>
                <a:ea typeface="Meiryo UI" panose="020B0604030504040204" pitchFamily="50" charset="-128"/>
                <a:cs typeface="Meiryo UI" panose="020B0604030504040204" pitchFamily="50" charset="-128"/>
              </a:rPr>
              <a:t>スマホ・</a:t>
            </a:r>
            <a:r>
              <a:rPr lang="ja-JP" altLang="en-US" sz="2000" spc="100" dirty="0">
                <a:latin typeface="+mj-lt"/>
                <a:ea typeface="Meiryo UI" panose="020B0604030504040204" pitchFamily="50" charset="-128"/>
                <a:cs typeface="Meiryo UI" panose="020B0604030504040204" pitchFamily="50" charset="-128"/>
              </a:rPr>
              <a:t>パソコン</a:t>
            </a:r>
            <a:r>
              <a:rPr lang="ja-JP" altLang="en-US" sz="2000" spc="100" dirty="0" smtClean="0">
                <a:latin typeface="+mj-lt"/>
                <a:ea typeface="Meiryo UI" panose="020B0604030504040204" pitchFamily="50" charset="-128"/>
                <a:cs typeface="Meiryo UI" panose="020B0604030504040204" pitchFamily="50" charset="-128"/>
              </a:rPr>
              <a:t>いずれでも</a:t>
            </a:r>
            <a:r>
              <a:rPr lang="en-US" altLang="ja-JP" sz="2000" spc="100" dirty="0">
                <a:latin typeface="+mj-lt"/>
                <a:ea typeface="Meiryo UI" panose="020B0604030504040204" pitchFamily="50" charset="-128"/>
                <a:cs typeface="Meiryo UI" panose="020B0604030504040204" pitchFamily="50" charset="-128"/>
              </a:rPr>
              <a:t/>
            </a:r>
            <a:br>
              <a:rPr lang="en-US" altLang="ja-JP" sz="2000" spc="100" dirty="0">
                <a:latin typeface="+mj-lt"/>
                <a:ea typeface="Meiryo UI" panose="020B0604030504040204" pitchFamily="50" charset="-128"/>
                <a:cs typeface="Meiryo UI" panose="020B0604030504040204" pitchFamily="50" charset="-128"/>
              </a:rPr>
            </a:br>
            <a:r>
              <a:rPr lang="ja-JP" altLang="en-US" sz="2000" spc="100" dirty="0" smtClean="0">
                <a:latin typeface="+mj-lt"/>
                <a:ea typeface="Meiryo UI" panose="020B0604030504040204" pitchFamily="50" charset="-128"/>
                <a:cs typeface="Meiryo UI" panose="020B0604030504040204" pitchFamily="50" charset="-128"/>
              </a:rPr>
              <a:t>回答できます。</a:t>
            </a:r>
            <a:endParaRPr lang="en-US" altLang="ja-JP" sz="2000" spc="100" dirty="0" smtClean="0">
              <a:latin typeface="+mj-lt"/>
              <a:ea typeface="Meiryo UI" panose="020B0604030504040204" pitchFamily="50" charset="-128"/>
              <a:cs typeface="Meiryo UI" panose="020B0604030504040204" pitchFamily="50" charset="-128"/>
            </a:endParaRPr>
          </a:p>
          <a:p>
            <a:endParaRPr lang="en-US" altLang="ja-JP" sz="2000" u="sng" spc="100" dirty="0" smtClean="0">
              <a:latin typeface="+mj-lt"/>
              <a:ea typeface="Meiryo UI" panose="020B0604030504040204" pitchFamily="50" charset="-128"/>
              <a:cs typeface="Meiryo UI" panose="020B0604030504040204" pitchFamily="50" charset="-128"/>
            </a:endParaRPr>
          </a:p>
        </p:txBody>
      </p:sp>
      <p:sp>
        <p:nvSpPr>
          <p:cNvPr id="12" name="正方形/長方形 11"/>
          <p:cNvSpPr/>
          <p:nvPr/>
        </p:nvSpPr>
        <p:spPr>
          <a:xfrm>
            <a:off x="5276521" y="3726010"/>
            <a:ext cx="2750695" cy="1279924"/>
          </a:xfrm>
          <a:prstGeom prst="rect">
            <a:avLst/>
          </a:prstGeom>
          <a:noFill/>
          <a:ln w="28575">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smtClean="0"/>
              <a:t>(C)Recruit Management Solutions Co., Ltd.</a:t>
            </a:r>
            <a:endParaRPr kumimoji="1" lang="ja-JP" altLang="en-US"/>
          </a:p>
        </p:txBody>
      </p:sp>
      <p:sp>
        <p:nvSpPr>
          <p:cNvPr id="4" name="スライド番号プレースホルダー 3"/>
          <p:cNvSpPr>
            <a:spLocks noGrp="1"/>
          </p:cNvSpPr>
          <p:nvPr>
            <p:ph type="sldNum" sz="quarter" idx="12"/>
          </p:nvPr>
        </p:nvSpPr>
        <p:spPr/>
        <p:txBody>
          <a:bodyPr/>
          <a:lstStyle/>
          <a:p>
            <a:fld id="{13DCE293-928F-46E2-9713-CE7045A8AC7D}" type="slidenum">
              <a:rPr kumimoji="1" lang="ja-JP" altLang="en-US" smtClean="0"/>
              <a:pPr/>
              <a:t>9</a:t>
            </a:fld>
            <a:endParaRPr kumimoji="1" lang="ja-JP" altLang="en-US"/>
          </a:p>
        </p:txBody>
      </p:sp>
    </p:spTree>
    <p:extLst>
      <p:ext uri="{BB962C8B-B14F-4D97-AF65-F5344CB8AC3E}">
        <p14:creationId xmlns:p14="http://schemas.microsoft.com/office/powerpoint/2010/main" val="1382554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a:stretch>
            <a:fillRect/>
          </a:stretch>
        </p:blipFill>
        <p:spPr>
          <a:xfrm>
            <a:off x="5346606" y="2157190"/>
            <a:ext cx="3812279" cy="2395761"/>
          </a:xfrm>
          <a:prstGeom prst="rect">
            <a:avLst/>
          </a:prstGeom>
          <a:ln w="12700">
            <a:solidFill>
              <a:schemeClr val="tx1"/>
            </a:solidFill>
          </a:ln>
        </p:spPr>
      </p:pic>
      <p:sp>
        <p:nvSpPr>
          <p:cNvPr id="4" name="正方形/長方形 3"/>
          <p:cNvSpPr/>
          <p:nvPr/>
        </p:nvSpPr>
        <p:spPr>
          <a:xfrm>
            <a:off x="5614285" y="2924176"/>
            <a:ext cx="3314700" cy="238125"/>
          </a:xfrm>
          <a:prstGeom prst="rect">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5614285" y="3500437"/>
            <a:ext cx="3314700" cy="300038"/>
          </a:xfrm>
          <a:prstGeom prst="rect">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タイトル 1"/>
          <p:cNvSpPr>
            <a:spLocks noGrp="1"/>
          </p:cNvSpPr>
          <p:nvPr>
            <p:ph type="title"/>
          </p:nvPr>
        </p:nvSpPr>
        <p:spPr/>
        <p:txBody>
          <a:bodyPr>
            <a:normAutofit/>
          </a:bodyPr>
          <a:lstStyle/>
          <a:p>
            <a:r>
              <a:rPr lang="ja-JP" altLang="en-US" dirty="0"/>
              <a:t>アンケートの回答方法</a:t>
            </a:r>
          </a:p>
        </p:txBody>
      </p:sp>
      <p:sp>
        <p:nvSpPr>
          <p:cNvPr id="11" name="テキスト ボックス 10"/>
          <p:cNvSpPr txBox="1"/>
          <p:nvPr/>
        </p:nvSpPr>
        <p:spPr>
          <a:xfrm>
            <a:off x="148225" y="2143328"/>
            <a:ext cx="4411785" cy="2862322"/>
          </a:xfrm>
          <a:prstGeom prst="rect">
            <a:avLst/>
          </a:prstGeom>
          <a:noFill/>
        </p:spPr>
        <p:txBody>
          <a:bodyPr wrap="none" rtlCol="0">
            <a:spAutoFit/>
          </a:bodyPr>
          <a:lstStyle/>
          <a:p>
            <a:r>
              <a:rPr lang="ja-JP" altLang="en-US" sz="2000" b="1" spc="100" dirty="0">
                <a:ea typeface="Meiryo UI" panose="020B0604030504040204" pitchFamily="50" charset="-128"/>
                <a:cs typeface="Meiryo UI" panose="020B0604030504040204" pitchFamily="50" charset="-128"/>
              </a:rPr>
              <a:t>パスワードは通知されず、</a:t>
            </a:r>
            <a:endParaRPr lang="en-US" altLang="ja-JP" sz="2000" b="1" spc="100" dirty="0">
              <a:ea typeface="Meiryo UI" panose="020B0604030504040204" pitchFamily="50" charset="-128"/>
              <a:cs typeface="Meiryo UI" panose="020B0604030504040204" pitchFamily="50" charset="-128"/>
            </a:endParaRPr>
          </a:p>
          <a:p>
            <a:r>
              <a:rPr lang="ja-JP" altLang="en-US" sz="2000" b="1" spc="100" dirty="0">
                <a:ea typeface="Meiryo UI" panose="020B0604030504040204" pitchFamily="50" charset="-128"/>
                <a:cs typeface="Meiryo UI" panose="020B0604030504040204" pitchFamily="50" charset="-128"/>
              </a:rPr>
              <a:t>ご自身で設定</a:t>
            </a:r>
            <a:r>
              <a:rPr lang="ja-JP" altLang="en-US" sz="2000" spc="100" dirty="0">
                <a:ea typeface="Meiryo UI" panose="020B0604030504040204" pitchFamily="50" charset="-128"/>
                <a:cs typeface="Meiryo UI" panose="020B0604030504040204" pitchFamily="50" charset="-128"/>
              </a:rPr>
              <a:t>していただきます。</a:t>
            </a:r>
            <a:endParaRPr lang="en-US" altLang="ja-JP" sz="2000" spc="100" dirty="0">
              <a:ea typeface="Meiryo UI" panose="020B0604030504040204" pitchFamily="50" charset="-128"/>
              <a:cs typeface="Meiryo UI" panose="020B0604030504040204" pitchFamily="50" charset="-128"/>
            </a:endParaRPr>
          </a:p>
          <a:p>
            <a:endParaRPr lang="en-US" altLang="ja-JP" sz="2000" spc="100" dirty="0">
              <a:ea typeface="Meiryo UI" panose="020B0604030504040204" pitchFamily="50" charset="-128"/>
              <a:cs typeface="Meiryo UI" panose="020B0604030504040204" pitchFamily="50" charset="-128"/>
            </a:endParaRPr>
          </a:p>
          <a:p>
            <a:r>
              <a:rPr lang="ja-JP" altLang="en-US" sz="2000" spc="100" dirty="0">
                <a:ea typeface="Meiryo UI" panose="020B0604030504040204" pitchFamily="50" charset="-128"/>
                <a:cs typeface="Meiryo UI" panose="020B0604030504040204" pitchFamily="50" charset="-128"/>
              </a:rPr>
              <a:t>メールに記載された</a:t>
            </a:r>
            <a:r>
              <a:rPr lang="en-US" altLang="ja-JP" sz="2000" spc="100" dirty="0">
                <a:ea typeface="Meiryo UI" panose="020B0604030504040204" pitchFamily="50" charset="-128"/>
                <a:cs typeface="Meiryo UI" panose="020B0604030504040204" pitchFamily="50" charset="-128"/>
              </a:rPr>
              <a:t>URL</a:t>
            </a:r>
            <a:r>
              <a:rPr lang="ja-JP" altLang="en-US" sz="2000" spc="100" dirty="0">
                <a:ea typeface="Meiryo UI" panose="020B0604030504040204" pitchFamily="50" charset="-128"/>
                <a:cs typeface="Meiryo UI" panose="020B0604030504040204" pitchFamily="50" charset="-128"/>
              </a:rPr>
              <a:t>をクリックすると、</a:t>
            </a:r>
            <a:endParaRPr lang="en-US" altLang="ja-JP" sz="2000" spc="100" dirty="0">
              <a:ea typeface="Meiryo UI" panose="020B0604030504040204" pitchFamily="50" charset="-128"/>
              <a:cs typeface="Meiryo UI" panose="020B0604030504040204" pitchFamily="50" charset="-128"/>
            </a:endParaRPr>
          </a:p>
          <a:p>
            <a:r>
              <a:rPr lang="ja-JP" altLang="en-US" sz="2000" spc="100" dirty="0">
                <a:ea typeface="Meiryo UI" panose="020B0604030504040204" pitchFamily="50" charset="-128"/>
                <a:cs typeface="Meiryo UI" panose="020B0604030504040204" pitchFamily="50" charset="-128"/>
              </a:rPr>
              <a:t>パスワード設定画面が開きます。</a:t>
            </a:r>
            <a:endParaRPr lang="en-US" altLang="ja-JP" sz="2000" spc="100" dirty="0">
              <a:ea typeface="Meiryo UI" panose="020B0604030504040204" pitchFamily="50" charset="-128"/>
              <a:cs typeface="Meiryo UI" panose="020B0604030504040204" pitchFamily="50" charset="-128"/>
            </a:endParaRPr>
          </a:p>
          <a:p>
            <a:endParaRPr lang="en-US" altLang="ja-JP" sz="2000" spc="100" dirty="0">
              <a:ea typeface="Meiryo UI" panose="020B0604030504040204" pitchFamily="50" charset="-128"/>
              <a:cs typeface="Meiryo UI" panose="020B0604030504040204" pitchFamily="50" charset="-128"/>
            </a:endParaRPr>
          </a:p>
          <a:p>
            <a:r>
              <a:rPr lang="en-US" altLang="ja-JP" sz="2000" spc="100" dirty="0">
                <a:ea typeface="Meiryo UI" panose="020B0604030504040204" pitchFamily="50" charset="-128"/>
                <a:cs typeface="Meiryo UI" panose="020B0604030504040204" pitchFamily="50" charset="-128"/>
              </a:rPr>
              <a:t>2</a:t>
            </a:r>
            <a:r>
              <a:rPr lang="ja-JP" altLang="en-US" sz="2000" spc="100" dirty="0">
                <a:ea typeface="Meiryo UI" panose="020B0604030504040204" pitchFamily="50" charset="-128"/>
                <a:cs typeface="Meiryo UI" panose="020B0604030504040204" pitchFamily="50" charset="-128"/>
              </a:rPr>
              <a:t>回目以降にログインされる場合には</a:t>
            </a:r>
            <a:endParaRPr lang="en-US" altLang="ja-JP" sz="2000" spc="100" dirty="0">
              <a:ea typeface="Meiryo UI" panose="020B0604030504040204" pitchFamily="50" charset="-128"/>
              <a:cs typeface="Meiryo UI" panose="020B0604030504040204" pitchFamily="50" charset="-128"/>
            </a:endParaRPr>
          </a:p>
          <a:p>
            <a:r>
              <a:rPr lang="ja-JP" altLang="en-US" sz="2000" spc="100" dirty="0">
                <a:ea typeface="Meiryo UI" panose="020B0604030504040204" pitchFamily="50" charset="-128"/>
                <a:cs typeface="Meiryo UI" panose="020B0604030504040204" pitchFamily="50" charset="-128"/>
              </a:rPr>
              <a:t>このパスワードが必要になります。</a:t>
            </a:r>
            <a:endParaRPr lang="en-US" altLang="ja-JP" sz="2000" spc="100" dirty="0">
              <a:ea typeface="Meiryo UI" panose="020B0604030504040204" pitchFamily="50" charset="-128"/>
              <a:cs typeface="Meiryo UI" panose="020B0604030504040204" pitchFamily="50" charset="-128"/>
            </a:endParaRPr>
          </a:p>
          <a:p>
            <a:endParaRPr lang="en-US" altLang="ja-JP" sz="2000" u="sng" spc="100" dirty="0" smtClean="0">
              <a:latin typeface="+mj-lt"/>
              <a:ea typeface="Meiryo UI" panose="020B0604030504040204" pitchFamily="50" charset="-128"/>
              <a:cs typeface="Meiryo UI" panose="020B0604030504040204" pitchFamily="50" charset="-128"/>
            </a:endParaRPr>
          </a:p>
        </p:txBody>
      </p:sp>
      <p:sp>
        <p:nvSpPr>
          <p:cNvPr id="2" name="フッター プレースホルダー 1"/>
          <p:cNvSpPr>
            <a:spLocks noGrp="1"/>
          </p:cNvSpPr>
          <p:nvPr>
            <p:ph type="ftr" sz="quarter" idx="11"/>
          </p:nvPr>
        </p:nvSpPr>
        <p:spPr/>
        <p:txBody>
          <a:bodyPr/>
          <a:lstStyle/>
          <a:p>
            <a:r>
              <a:rPr kumimoji="1" lang="en-US" altLang="ja-JP" smtClean="0"/>
              <a:t>(C)Recruit Management Solutions Co., Ltd.</a:t>
            </a:r>
            <a:endParaRPr kumimoji="1" lang="ja-JP" altLang="en-US"/>
          </a:p>
        </p:txBody>
      </p:sp>
      <p:sp>
        <p:nvSpPr>
          <p:cNvPr id="3" name="スライド番号プレースホルダー 2"/>
          <p:cNvSpPr>
            <a:spLocks noGrp="1"/>
          </p:cNvSpPr>
          <p:nvPr>
            <p:ph type="sldNum" sz="quarter" idx="12"/>
          </p:nvPr>
        </p:nvSpPr>
        <p:spPr/>
        <p:txBody>
          <a:bodyPr/>
          <a:lstStyle/>
          <a:p>
            <a:fld id="{13DCE293-928F-46E2-9713-CE7045A8AC7D}" type="slidenum">
              <a:rPr kumimoji="1" lang="ja-JP" altLang="en-US" smtClean="0"/>
              <a:pPr/>
              <a:t>10</a:t>
            </a:fld>
            <a:endParaRPr kumimoji="1" lang="ja-JP" altLang="en-US"/>
          </a:p>
        </p:txBody>
      </p:sp>
    </p:spTree>
    <p:extLst>
      <p:ext uri="{BB962C8B-B14F-4D97-AF65-F5344CB8AC3E}">
        <p14:creationId xmlns:p14="http://schemas.microsoft.com/office/powerpoint/2010/main" val="8322721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a:spLocks noGrp="1"/>
          </p:cNvSpPr>
          <p:nvPr>
            <p:ph type="title"/>
          </p:nvPr>
        </p:nvSpPr>
        <p:spPr/>
        <p:txBody>
          <a:bodyPr>
            <a:normAutofit/>
          </a:bodyPr>
          <a:lstStyle/>
          <a:p>
            <a:r>
              <a:rPr lang="ja-JP" altLang="en-US" dirty="0"/>
              <a:t>アンケートの回答方法</a:t>
            </a:r>
          </a:p>
        </p:txBody>
      </p:sp>
      <p:pic>
        <p:nvPicPr>
          <p:cNvPr id="8" name="図 7"/>
          <p:cNvPicPr>
            <a:picLocks noChangeAspect="1"/>
          </p:cNvPicPr>
          <p:nvPr/>
        </p:nvPicPr>
        <p:blipFill>
          <a:blip r:embed="rId2"/>
          <a:stretch>
            <a:fillRect/>
          </a:stretch>
        </p:blipFill>
        <p:spPr>
          <a:xfrm>
            <a:off x="1234781" y="2346830"/>
            <a:ext cx="7436438" cy="2665892"/>
          </a:xfrm>
          <a:prstGeom prst="rect">
            <a:avLst/>
          </a:prstGeom>
          <a:ln w="12700">
            <a:solidFill>
              <a:schemeClr val="tx1"/>
            </a:solidFill>
          </a:ln>
        </p:spPr>
      </p:pic>
      <p:sp>
        <p:nvSpPr>
          <p:cNvPr id="10" name="テキスト ボックス 9"/>
          <p:cNvSpPr txBox="1"/>
          <p:nvPr/>
        </p:nvSpPr>
        <p:spPr>
          <a:xfrm>
            <a:off x="425533" y="1045868"/>
            <a:ext cx="5636479" cy="784830"/>
          </a:xfrm>
          <a:prstGeom prst="rect">
            <a:avLst/>
          </a:prstGeom>
          <a:noFill/>
        </p:spPr>
        <p:txBody>
          <a:bodyPr wrap="none" rtlCol="0">
            <a:spAutoFit/>
          </a:bodyPr>
          <a:lstStyle/>
          <a:p>
            <a:pPr>
              <a:spcBef>
                <a:spcPts val="600"/>
              </a:spcBef>
            </a:pPr>
            <a:r>
              <a:rPr lang="ja-JP" altLang="en-US" sz="2000" spc="100" dirty="0">
                <a:ea typeface="Meiryo UI" panose="020B0604030504040204" pitchFamily="50" charset="-128"/>
                <a:cs typeface="Meiryo UI" panose="020B0604030504040204" pitchFamily="50" charset="-128"/>
              </a:rPr>
              <a:t>回答いただきたいアンケートの一覧が表示されます。</a:t>
            </a:r>
          </a:p>
          <a:p>
            <a:pPr>
              <a:spcBef>
                <a:spcPts val="600"/>
              </a:spcBef>
            </a:pPr>
            <a:r>
              <a:rPr lang="ja-JP" altLang="en-US" sz="2000" spc="100" dirty="0">
                <a:ea typeface="Meiryo UI" panose="020B0604030504040204" pitchFamily="50" charset="-128"/>
                <a:cs typeface="Meiryo UI" panose="020B0604030504040204" pitchFamily="50" charset="-128"/>
              </a:rPr>
              <a:t>「回答一覧へ」を押してください。</a:t>
            </a:r>
          </a:p>
        </p:txBody>
      </p:sp>
      <p:sp>
        <p:nvSpPr>
          <p:cNvPr id="11" name="正方形/長方形 10"/>
          <p:cNvSpPr/>
          <p:nvPr/>
        </p:nvSpPr>
        <p:spPr>
          <a:xfrm>
            <a:off x="7518036" y="4445677"/>
            <a:ext cx="936416" cy="388650"/>
          </a:xfrm>
          <a:prstGeom prst="rect">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フッター プレースホルダー 1"/>
          <p:cNvSpPr>
            <a:spLocks noGrp="1"/>
          </p:cNvSpPr>
          <p:nvPr>
            <p:ph type="ftr" sz="quarter" idx="11"/>
          </p:nvPr>
        </p:nvSpPr>
        <p:spPr/>
        <p:txBody>
          <a:bodyPr/>
          <a:lstStyle/>
          <a:p>
            <a:r>
              <a:rPr kumimoji="1" lang="en-US" altLang="ja-JP" smtClean="0"/>
              <a:t>(C)Recruit Management Solutions Co., Ltd.</a:t>
            </a:r>
            <a:endParaRPr kumimoji="1" lang="ja-JP" altLang="en-US"/>
          </a:p>
        </p:txBody>
      </p:sp>
      <p:sp>
        <p:nvSpPr>
          <p:cNvPr id="3" name="スライド番号プレースホルダー 2"/>
          <p:cNvSpPr>
            <a:spLocks noGrp="1"/>
          </p:cNvSpPr>
          <p:nvPr>
            <p:ph type="sldNum" sz="quarter" idx="12"/>
          </p:nvPr>
        </p:nvSpPr>
        <p:spPr/>
        <p:txBody>
          <a:bodyPr/>
          <a:lstStyle/>
          <a:p>
            <a:fld id="{13DCE293-928F-46E2-9713-CE7045A8AC7D}" type="slidenum">
              <a:rPr kumimoji="1" lang="ja-JP" altLang="en-US" smtClean="0"/>
              <a:pPr/>
              <a:t>11</a:t>
            </a:fld>
            <a:endParaRPr kumimoji="1" lang="ja-JP" altLang="en-US"/>
          </a:p>
        </p:txBody>
      </p:sp>
    </p:spTree>
    <p:extLst>
      <p:ext uri="{BB962C8B-B14F-4D97-AF65-F5344CB8AC3E}">
        <p14:creationId xmlns:p14="http://schemas.microsoft.com/office/powerpoint/2010/main" val="5462992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a:stretch>
            <a:fillRect/>
          </a:stretch>
        </p:blipFill>
        <p:spPr>
          <a:xfrm>
            <a:off x="819452" y="2342428"/>
            <a:ext cx="8267097" cy="2054071"/>
          </a:xfrm>
          <a:prstGeom prst="rect">
            <a:avLst/>
          </a:prstGeom>
          <a:ln w="12700">
            <a:solidFill>
              <a:schemeClr val="tx1"/>
            </a:solidFill>
          </a:ln>
        </p:spPr>
      </p:pic>
      <p:sp>
        <p:nvSpPr>
          <p:cNvPr id="10" name="タイトル 1"/>
          <p:cNvSpPr>
            <a:spLocks noGrp="1"/>
          </p:cNvSpPr>
          <p:nvPr>
            <p:ph type="title"/>
          </p:nvPr>
        </p:nvSpPr>
        <p:spPr/>
        <p:txBody>
          <a:bodyPr>
            <a:normAutofit/>
          </a:bodyPr>
          <a:lstStyle/>
          <a:p>
            <a:r>
              <a:rPr lang="ja-JP" altLang="en-US" dirty="0"/>
              <a:t>アンケートの回答方法</a:t>
            </a:r>
          </a:p>
        </p:txBody>
      </p:sp>
      <p:sp>
        <p:nvSpPr>
          <p:cNvPr id="7" name="テキスト ボックス 6"/>
          <p:cNvSpPr txBox="1"/>
          <p:nvPr/>
        </p:nvSpPr>
        <p:spPr>
          <a:xfrm>
            <a:off x="425533" y="1045868"/>
            <a:ext cx="8190063" cy="784830"/>
          </a:xfrm>
          <a:prstGeom prst="rect">
            <a:avLst/>
          </a:prstGeom>
          <a:noFill/>
        </p:spPr>
        <p:txBody>
          <a:bodyPr wrap="none" rtlCol="0">
            <a:spAutoFit/>
          </a:bodyPr>
          <a:lstStyle/>
          <a:p>
            <a:pPr>
              <a:spcBef>
                <a:spcPts val="600"/>
              </a:spcBef>
            </a:pPr>
            <a:r>
              <a:rPr lang="ja-JP" altLang="en-US" sz="2000" spc="100" dirty="0" smtClean="0">
                <a:ea typeface="Meiryo UI" panose="020B0604030504040204" pitchFamily="50" charset="-128"/>
                <a:cs typeface="Meiryo UI" panose="020B0604030504040204" pitchFamily="50" charset="-128"/>
              </a:rPr>
              <a:t>「</a:t>
            </a:r>
            <a:r>
              <a:rPr lang="ja-JP" altLang="en-US" sz="2000" spc="100" dirty="0">
                <a:ea typeface="Meiryo UI" panose="020B0604030504040204" pitchFamily="50" charset="-128"/>
                <a:cs typeface="Meiryo UI" panose="020B0604030504040204" pitchFamily="50" charset="-128"/>
              </a:rPr>
              <a:t>●●（上司名）のメンバーとして回答する」をクリックし、回答してください</a:t>
            </a:r>
            <a:r>
              <a:rPr lang="ja-JP" altLang="en-US" sz="2000" spc="100" dirty="0" smtClean="0">
                <a:ea typeface="Meiryo UI" panose="020B0604030504040204" pitchFamily="50" charset="-128"/>
                <a:cs typeface="Meiryo UI" panose="020B0604030504040204" pitchFamily="50" charset="-128"/>
              </a:rPr>
              <a:t>。</a:t>
            </a:r>
            <a:endParaRPr lang="en-US" altLang="ja-JP" sz="2000" spc="100" dirty="0" smtClean="0">
              <a:ea typeface="Meiryo UI" panose="020B0604030504040204" pitchFamily="50" charset="-128"/>
              <a:cs typeface="Meiryo UI" panose="020B0604030504040204" pitchFamily="50" charset="-128"/>
            </a:endParaRPr>
          </a:p>
          <a:p>
            <a:pPr>
              <a:spcBef>
                <a:spcPts val="600"/>
              </a:spcBef>
            </a:pPr>
            <a:r>
              <a:rPr lang="en-US" altLang="ja-JP" sz="2000" spc="100" dirty="0" smtClean="0">
                <a:ea typeface="Meiryo UI" panose="020B0604030504040204" pitchFamily="50" charset="-128"/>
                <a:cs typeface="Meiryo UI" panose="020B0604030504040204" pitchFamily="50" charset="-128"/>
              </a:rPr>
              <a:t>※</a:t>
            </a:r>
            <a:r>
              <a:rPr lang="ja-JP" altLang="en-US" sz="2000" spc="100" dirty="0">
                <a:ea typeface="Meiryo UI" panose="020B0604030504040204" pitchFamily="50" charset="-128"/>
                <a:cs typeface="Meiryo UI" panose="020B0604030504040204" pitchFamily="50" charset="-128"/>
              </a:rPr>
              <a:t>回答期間中であれば、回答済の結果も編集可能です。</a:t>
            </a:r>
          </a:p>
        </p:txBody>
      </p:sp>
      <p:sp>
        <p:nvSpPr>
          <p:cNvPr id="11" name="正方形/長方形 10"/>
          <p:cNvSpPr/>
          <p:nvPr/>
        </p:nvSpPr>
        <p:spPr>
          <a:xfrm>
            <a:off x="6588645" y="3778615"/>
            <a:ext cx="2188096" cy="388650"/>
          </a:xfrm>
          <a:prstGeom prst="rect">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フッター プレースホルダー 1"/>
          <p:cNvSpPr>
            <a:spLocks noGrp="1"/>
          </p:cNvSpPr>
          <p:nvPr>
            <p:ph type="ftr" sz="quarter" idx="11"/>
          </p:nvPr>
        </p:nvSpPr>
        <p:spPr/>
        <p:txBody>
          <a:bodyPr/>
          <a:lstStyle/>
          <a:p>
            <a:r>
              <a:rPr kumimoji="1" lang="en-US" altLang="ja-JP" smtClean="0"/>
              <a:t>(C)Recruit Management Solutions Co., Ltd.</a:t>
            </a:r>
            <a:endParaRPr kumimoji="1" lang="ja-JP" altLang="en-US"/>
          </a:p>
        </p:txBody>
      </p:sp>
      <p:sp>
        <p:nvSpPr>
          <p:cNvPr id="3" name="スライド番号プレースホルダー 2"/>
          <p:cNvSpPr>
            <a:spLocks noGrp="1"/>
          </p:cNvSpPr>
          <p:nvPr>
            <p:ph type="sldNum" sz="quarter" idx="12"/>
          </p:nvPr>
        </p:nvSpPr>
        <p:spPr/>
        <p:txBody>
          <a:bodyPr/>
          <a:lstStyle/>
          <a:p>
            <a:fld id="{13DCE293-928F-46E2-9713-CE7045A8AC7D}" type="slidenum">
              <a:rPr kumimoji="1" lang="ja-JP" altLang="en-US" smtClean="0"/>
              <a:pPr/>
              <a:t>12</a:t>
            </a:fld>
            <a:endParaRPr kumimoji="1" lang="ja-JP" altLang="en-US"/>
          </a:p>
        </p:txBody>
      </p:sp>
    </p:spTree>
    <p:extLst>
      <p:ext uri="{BB962C8B-B14F-4D97-AF65-F5344CB8AC3E}">
        <p14:creationId xmlns:p14="http://schemas.microsoft.com/office/powerpoint/2010/main" val="4245435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rotWithShape="1">
          <a:blip r:embed="rId2"/>
          <a:srcRect l="12995" r="12524"/>
          <a:stretch/>
        </p:blipFill>
        <p:spPr>
          <a:xfrm>
            <a:off x="1985212" y="1862368"/>
            <a:ext cx="5727227" cy="4020894"/>
          </a:xfrm>
          <a:prstGeom prst="rect">
            <a:avLst/>
          </a:prstGeom>
          <a:ln w="12700">
            <a:solidFill>
              <a:schemeClr val="tx1"/>
            </a:solidFill>
          </a:ln>
        </p:spPr>
      </p:pic>
      <p:sp>
        <p:nvSpPr>
          <p:cNvPr id="12" name="タイトル 1"/>
          <p:cNvSpPr>
            <a:spLocks noGrp="1"/>
          </p:cNvSpPr>
          <p:nvPr>
            <p:ph type="title"/>
          </p:nvPr>
        </p:nvSpPr>
        <p:spPr/>
        <p:txBody>
          <a:bodyPr>
            <a:normAutofit/>
          </a:bodyPr>
          <a:lstStyle/>
          <a:p>
            <a:r>
              <a:rPr lang="ja-JP" altLang="en-US" dirty="0"/>
              <a:t>アンケートの回答方法</a:t>
            </a:r>
          </a:p>
        </p:txBody>
      </p:sp>
      <p:sp>
        <p:nvSpPr>
          <p:cNvPr id="10" name="テキスト ボックス 9"/>
          <p:cNvSpPr txBox="1"/>
          <p:nvPr/>
        </p:nvSpPr>
        <p:spPr>
          <a:xfrm>
            <a:off x="425533" y="1045868"/>
            <a:ext cx="4222631" cy="400110"/>
          </a:xfrm>
          <a:prstGeom prst="rect">
            <a:avLst/>
          </a:prstGeom>
          <a:noFill/>
        </p:spPr>
        <p:txBody>
          <a:bodyPr wrap="none" rtlCol="0">
            <a:spAutoFit/>
          </a:bodyPr>
          <a:lstStyle/>
          <a:p>
            <a:pPr>
              <a:spcBef>
                <a:spcPts val="600"/>
              </a:spcBef>
            </a:pPr>
            <a:r>
              <a:rPr lang="ja-JP" altLang="en-US" sz="2000" spc="100" dirty="0">
                <a:ea typeface="Meiryo UI" panose="020B0604030504040204" pitchFamily="50" charset="-128"/>
                <a:cs typeface="Meiryo UI" panose="020B0604030504040204" pitchFamily="50" charset="-128"/>
              </a:rPr>
              <a:t>はじめに</a:t>
            </a:r>
            <a:r>
              <a:rPr lang="ja-JP" altLang="en-US" sz="2000" spc="100" dirty="0" smtClean="0">
                <a:ea typeface="Meiryo UI" panose="020B0604030504040204" pitchFamily="50" charset="-128"/>
                <a:cs typeface="Meiryo UI" panose="020B0604030504040204" pitchFamily="50" charset="-128"/>
              </a:rPr>
              <a:t>、基本</a:t>
            </a:r>
            <a:r>
              <a:rPr lang="ja-JP" altLang="en-US" sz="2000" spc="100" dirty="0">
                <a:ea typeface="Meiryo UI" panose="020B0604030504040204" pitchFamily="50" charset="-128"/>
                <a:cs typeface="Meiryo UI" panose="020B0604030504040204" pitchFamily="50" charset="-128"/>
              </a:rPr>
              <a:t>情報</a:t>
            </a:r>
            <a:r>
              <a:rPr lang="ja-JP" altLang="en-US" sz="2000" spc="100" dirty="0" smtClean="0">
                <a:ea typeface="Meiryo UI" panose="020B0604030504040204" pitchFamily="50" charset="-128"/>
                <a:cs typeface="Meiryo UI" panose="020B0604030504040204" pitchFamily="50" charset="-128"/>
              </a:rPr>
              <a:t>をご入力ください。</a:t>
            </a:r>
            <a:endParaRPr lang="ja-JP" altLang="en-US" sz="2000" spc="100" dirty="0">
              <a:ea typeface="Meiryo UI" panose="020B0604030504040204" pitchFamily="50" charset="-128"/>
              <a:cs typeface="Meiryo UI" panose="020B0604030504040204" pitchFamily="50" charset="-128"/>
            </a:endParaRPr>
          </a:p>
        </p:txBody>
      </p:sp>
      <p:sp>
        <p:nvSpPr>
          <p:cNvPr id="4" name="四角形吹き出し 3"/>
          <p:cNvSpPr/>
          <p:nvPr/>
        </p:nvSpPr>
        <p:spPr>
          <a:xfrm>
            <a:off x="6190929" y="3292810"/>
            <a:ext cx="1438275" cy="612648"/>
          </a:xfrm>
          <a:prstGeom prst="wedgeRectCallout">
            <a:avLst>
              <a:gd name="adj1" fmla="val -63831"/>
              <a:gd name="adj2" fmla="val -7463"/>
            </a:avLst>
          </a:prstGeom>
          <a:solidFill>
            <a:schemeClr val="bg1"/>
          </a:solidFill>
          <a:ln w="190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ご自身が最も近い</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思われる職種</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四角形吹き出し 10"/>
          <p:cNvSpPr/>
          <p:nvPr/>
        </p:nvSpPr>
        <p:spPr>
          <a:xfrm>
            <a:off x="6190927" y="4424857"/>
            <a:ext cx="1438275" cy="612648"/>
          </a:xfrm>
          <a:prstGeom prst="wedgeRectCallout">
            <a:avLst>
              <a:gd name="adj1" fmla="val -63831"/>
              <a:gd name="adj2" fmla="val -7463"/>
            </a:avLst>
          </a:prstGeom>
          <a:solidFill>
            <a:schemeClr val="bg1"/>
          </a:solidFill>
          <a:ln w="190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当社へ入社された年</a:t>
            </a:r>
          </a:p>
        </p:txBody>
      </p:sp>
      <p:sp>
        <p:nvSpPr>
          <p:cNvPr id="2" name="フッター プレースホルダー 1"/>
          <p:cNvSpPr>
            <a:spLocks noGrp="1"/>
          </p:cNvSpPr>
          <p:nvPr>
            <p:ph type="ftr" sz="quarter" idx="11"/>
          </p:nvPr>
        </p:nvSpPr>
        <p:spPr/>
        <p:txBody>
          <a:bodyPr/>
          <a:lstStyle/>
          <a:p>
            <a:r>
              <a:rPr kumimoji="1" lang="en-US" altLang="ja-JP" smtClean="0"/>
              <a:t>(C)Recruit Management Solutions Co., Ltd.</a:t>
            </a:r>
            <a:endParaRPr kumimoji="1" lang="ja-JP" altLang="en-US"/>
          </a:p>
        </p:txBody>
      </p:sp>
      <p:sp>
        <p:nvSpPr>
          <p:cNvPr id="3" name="スライド番号プレースホルダー 2"/>
          <p:cNvSpPr>
            <a:spLocks noGrp="1"/>
          </p:cNvSpPr>
          <p:nvPr>
            <p:ph type="sldNum" sz="quarter" idx="12"/>
          </p:nvPr>
        </p:nvSpPr>
        <p:spPr/>
        <p:txBody>
          <a:bodyPr/>
          <a:lstStyle/>
          <a:p>
            <a:fld id="{13DCE293-928F-46E2-9713-CE7045A8AC7D}" type="slidenum">
              <a:rPr kumimoji="1" lang="ja-JP" altLang="en-US" smtClean="0"/>
              <a:pPr/>
              <a:t>13</a:t>
            </a:fld>
            <a:endParaRPr kumimoji="1" lang="ja-JP" altLang="en-US"/>
          </a:p>
        </p:txBody>
      </p:sp>
    </p:spTree>
    <p:extLst>
      <p:ext uri="{BB962C8B-B14F-4D97-AF65-F5344CB8AC3E}">
        <p14:creationId xmlns:p14="http://schemas.microsoft.com/office/powerpoint/2010/main" val="2590973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a:spLocks noGrp="1"/>
          </p:cNvSpPr>
          <p:nvPr>
            <p:ph type="title"/>
          </p:nvPr>
        </p:nvSpPr>
        <p:spPr/>
        <p:txBody>
          <a:bodyPr>
            <a:normAutofit/>
          </a:bodyPr>
          <a:lstStyle/>
          <a:p>
            <a:r>
              <a:rPr lang="ja-JP" altLang="en-US" dirty="0"/>
              <a:t>アンケートの回答方法</a:t>
            </a:r>
          </a:p>
        </p:txBody>
      </p:sp>
      <p:pic>
        <p:nvPicPr>
          <p:cNvPr id="7" name="図 6"/>
          <p:cNvPicPr>
            <a:picLocks noChangeAspect="1"/>
          </p:cNvPicPr>
          <p:nvPr/>
        </p:nvPicPr>
        <p:blipFill rotWithShape="1">
          <a:blip r:embed="rId2">
            <a:extLst>
              <a:ext uri="{28A0092B-C50C-407E-A947-70E740481C1C}">
                <a14:useLocalDpi xmlns:a14="http://schemas.microsoft.com/office/drawing/2010/main" val="0"/>
              </a:ext>
            </a:extLst>
          </a:blip>
          <a:srcRect l="16932" t="16295" r="20731" b="20591"/>
          <a:stretch/>
        </p:blipFill>
        <p:spPr>
          <a:xfrm>
            <a:off x="5577051" y="865497"/>
            <a:ext cx="3810473" cy="2806661"/>
          </a:xfrm>
          <a:prstGeom prst="rect">
            <a:avLst/>
          </a:prstGeom>
          <a:ln w="12700">
            <a:solidFill>
              <a:schemeClr val="tx1"/>
            </a:solidFill>
          </a:ln>
        </p:spPr>
      </p:pic>
      <p:sp>
        <p:nvSpPr>
          <p:cNvPr id="5" name="正方形/長方形 4"/>
          <p:cNvSpPr/>
          <p:nvPr/>
        </p:nvSpPr>
        <p:spPr>
          <a:xfrm>
            <a:off x="6976241" y="18770"/>
            <a:ext cx="2904449" cy="12454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latin typeface="Meiryo UI" panose="020B0604030504040204" pitchFamily="50" charset="-128"/>
                <a:ea typeface="Meiryo UI" panose="020B0604030504040204" pitchFamily="50" charset="-128"/>
              </a:rPr>
              <a:t>SPI</a:t>
            </a:r>
            <a:r>
              <a:rPr lang="ja-JP" altLang="en-US" dirty="0">
                <a:solidFill>
                  <a:schemeClr val="tx1"/>
                </a:solidFill>
                <a:latin typeface="Meiryo UI" panose="020B0604030504040204" pitchFamily="50" charset="-128"/>
                <a:ea typeface="Meiryo UI" panose="020B0604030504040204" pitchFamily="50" charset="-128"/>
              </a:rPr>
              <a:t>とデータ連携を行う</a:t>
            </a:r>
            <a:r>
              <a:rPr lang="ja-JP" altLang="en-US" dirty="0" smtClean="0">
                <a:solidFill>
                  <a:schemeClr val="tx1"/>
                </a:solidFill>
                <a:latin typeface="Meiryo UI" panose="020B0604030504040204" pitchFamily="50" charset="-128"/>
                <a:ea typeface="Meiryo UI" panose="020B0604030504040204" pitchFamily="50" charset="-128"/>
              </a:rPr>
              <a:t>場合</a:t>
            </a:r>
            <a:r>
              <a:rPr lang="ja-JP" altLang="en-US" dirty="0" smtClean="0">
                <a:solidFill>
                  <a:schemeClr val="tx1"/>
                </a:solidFill>
                <a:latin typeface="Meiryo UI" panose="020B0604030504040204" pitchFamily="50" charset="-128"/>
                <a:ea typeface="Meiryo UI" panose="020B0604030504040204" pitchFamily="50" charset="-128"/>
              </a:rPr>
              <a:t>は</a:t>
            </a:r>
            <a:r>
              <a:rPr lang="en-US" altLang="ja-JP" dirty="0" smtClean="0">
                <a:solidFill>
                  <a:schemeClr val="tx1"/>
                </a:solidFill>
                <a:latin typeface="Meiryo UI" panose="020B0604030504040204" pitchFamily="50" charset="-128"/>
                <a:ea typeface="Meiryo UI" panose="020B0604030504040204" pitchFamily="50" charset="-128"/>
              </a:rPr>
              <a:t>P13</a:t>
            </a:r>
            <a:r>
              <a:rPr lang="ja-JP" altLang="en-US" dirty="0" err="1" smtClean="0">
                <a:solidFill>
                  <a:schemeClr val="tx1"/>
                </a:solidFill>
                <a:latin typeface="Meiryo UI" panose="020B0604030504040204" pitchFamily="50" charset="-128"/>
                <a:ea typeface="Meiryo UI" panose="020B0604030504040204" pitchFamily="50" charset="-128"/>
              </a:rPr>
              <a:t>を削</a:t>
            </a:r>
            <a:r>
              <a:rPr lang="ja-JP" altLang="en-US" dirty="0" smtClean="0">
                <a:solidFill>
                  <a:schemeClr val="tx1"/>
                </a:solidFill>
                <a:latin typeface="Meiryo UI" panose="020B0604030504040204" pitchFamily="50" charset="-128"/>
                <a:ea typeface="Meiryo UI" panose="020B0604030504040204" pitchFamily="50" charset="-128"/>
              </a:rPr>
              <a:t>除して、</a:t>
            </a:r>
            <a:r>
              <a:rPr lang="ja-JP" altLang="en-US" dirty="0" smtClean="0">
                <a:solidFill>
                  <a:schemeClr val="tx1"/>
                </a:solidFill>
                <a:latin typeface="Meiryo UI" panose="020B0604030504040204" pitchFamily="50" charset="-128"/>
                <a:ea typeface="Meiryo UI" panose="020B0604030504040204" pitchFamily="50" charset="-128"/>
              </a:rPr>
              <a:t>こちら</a:t>
            </a:r>
            <a:r>
              <a:rPr lang="ja-JP" altLang="en-US" dirty="0" smtClean="0">
                <a:solidFill>
                  <a:schemeClr val="tx1"/>
                </a:solidFill>
                <a:latin typeface="Meiryo UI" panose="020B0604030504040204" pitchFamily="50" charset="-128"/>
                <a:ea typeface="Meiryo UI" panose="020B0604030504040204" pitchFamily="50" charset="-128"/>
              </a:rPr>
              <a:t>を使用。</a:t>
            </a:r>
            <a:endParaRPr lang="en-US" altLang="ja-JP" dirty="0">
              <a:solidFill>
                <a:schemeClr val="tx1"/>
              </a:solidFill>
              <a:latin typeface="Meiryo UI" panose="020B0604030504040204" pitchFamily="50" charset="-128"/>
              <a:ea typeface="Meiryo UI" panose="020B0604030504040204" pitchFamily="50" charset="-128"/>
            </a:endParaRPr>
          </a:p>
          <a:p>
            <a:pPr algn="ctr"/>
            <a:r>
              <a:rPr lang="ja-JP" altLang="en-US" dirty="0" smtClean="0">
                <a:solidFill>
                  <a:schemeClr val="tx1"/>
                </a:solidFill>
                <a:latin typeface="Meiryo UI" panose="020B0604030504040204" pitchFamily="50" charset="-128"/>
                <a:ea typeface="Meiryo UI" panose="020B0604030504040204" pitchFamily="50" charset="-128"/>
              </a:rPr>
              <a:t>連携しない場合</a:t>
            </a:r>
            <a:r>
              <a:rPr lang="ja-JP" altLang="en-US" dirty="0">
                <a:solidFill>
                  <a:schemeClr val="tx1"/>
                </a:solidFill>
                <a:latin typeface="Meiryo UI" panose="020B0604030504040204" pitchFamily="50" charset="-128"/>
                <a:ea typeface="Meiryo UI" panose="020B0604030504040204" pitchFamily="50" charset="-128"/>
              </a:rPr>
              <a:t>は削除して</a:t>
            </a:r>
            <a:r>
              <a:rPr lang="en-US" altLang="ja-JP" dirty="0">
                <a:solidFill>
                  <a:schemeClr val="tx1"/>
                </a:solidFill>
                <a:latin typeface="Meiryo UI" panose="020B0604030504040204" pitchFamily="50" charset="-128"/>
                <a:ea typeface="Meiryo UI" panose="020B0604030504040204" pitchFamily="50" charset="-128"/>
              </a:rPr>
              <a:t/>
            </a:r>
            <a:br>
              <a:rPr lang="en-US" altLang="ja-JP" dirty="0">
                <a:solidFill>
                  <a:schemeClr val="tx1"/>
                </a:solidFill>
                <a:latin typeface="Meiryo UI" panose="020B0604030504040204" pitchFamily="50" charset="-128"/>
                <a:ea typeface="Meiryo UI" panose="020B0604030504040204" pitchFamily="50" charset="-128"/>
              </a:rPr>
            </a:br>
            <a:r>
              <a:rPr lang="ja-JP" altLang="en-US" dirty="0">
                <a:solidFill>
                  <a:schemeClr val="tx1"/>
                </a:solidFill>
                <a:latin typeface="Meiryo UI" panose="020B0604030504040204" pitchFamily="50" charset="-128"/>
                <a:ea typeface="Meiryo UI" panose="020B0604030504040204" pitchFamily="50" charset="-128"/>
              </a:rPr>
              <a:t>ください。</a:t>
            </a:r>
            <a:endParaRPr lang="en-US" altLang="ja-JP" dirty="0">
              <a:solidFill>
                <a:schemeClr val="tx1"/>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203406" y="1299872"/>
            <a:ext cx="5420074" cy="1631216"/>
          </a:xfrm>
          <a:prstGeom prst="rect">
            <a:avLst/>
          </a:prstGeom>
          <a:noFill/>
        </p:spPr>
        <p:txBody>
          <a:bodyPr wrap="none" rtlCol="0">
            <a:spAutoFit/>
          </a:bodyPr>
          <a:lstStyle/>
          <a:p>
            <a:r>
              <a:rPr lang="ja-JP" altLang="en-US" sz="2000" spc="100" dirty="0" smtClean="0">
                <a:ea typeface="Meiryo UI" panose="020B0604030504040204" pitchFamily="50" charset="-128"/>
                <a:cs typeface="Meiryo UI" panose="020B0604030504040204" pitchFamily="50" charset="-128"/>
              </a:rPr>
              <a:t>はじ</a:t>
            </a:r>
            <a:r>
              <a:rPr lang="ja-JP" altLang="en-US" sz="2000" spc="100" dirty="0">
                <a:ea typeface="Meiryo UI" panose="020B0604030504040204" pitchFamily="50" charset="-128"/>
                <a:cs typeface="Meiryo UI" panose="020B0604030504040204" pitchFamily="50" charset="-128"/>
              </a:rPr>
              <a:t>め</a:t>
            </a:r>
            <a:r>
              <a:rPr lang="ja-JP" altLang="en-US" sz="2000" spc="100" dirty="0" smtClean="0">
                <a:ea typeface="Meiryo UI" panose="020B0604030504040204" pitchFamily="50" charset="-128"/>
                <a:cs typeface="Meiryo UI" panose="020B0604030504040204" pitchFamily="50" charset="-128"/>
              </a:rPr>
              <a:t>に</a:t>
            </a:r>
            <a:r>
              <a:rPr lang="ja-JP" altLang="en-US" sz="2000" spc="100" dirty="0">
                <a:ea typeface="Meiryo UI" panose="020B0604030504040204" pitchFamily="50" charset="-128"/>
                <a:cs typeface="Meiryo UI" panose="020B0604030504040204" pitchFamily="50" charset="-128"/>
              </a:rPr>
              <a:t>、基本情報の登録を行っていただきます。</a:t>
            </a:r>
          </a:p>
          <a:p>
            <a:endParaRPr lang="ja-JP" altLang="en-US" sz="2000" spc="100" dirty="0">
              <a:ea typeface="Meiryo UI" panose="020B0604030504040204" pitchFamily="50" charset="-128"/>
              <a:cs typeface="Meiryo UI" panose="020B0604030504040204" pitchFamily="50" charset="-128"/>
            </a:endParaRPr>
          </a:p>
          <a:p>
            <a:r>
              <a:rPr lang="ja-JP" altLang="en-US" sz="2000" spc="100" dirty="0">
                <a:ea typeface="Meiryo UI" panose="020B0604030504040204" pitchFamily="50" charset="-128"/>
                <a:cs typeface="Meiryo UI" panose="020B0604030504040204" pitchFamily="50" charset="-128"/>
              </a:rPr>
              <a:t>カナ氏名と生年月日を</a:t>
            </a:r>
            <a:r>
              <a:rPr lang="ja-JP" altLang="en-US" sz="2000" spc="100" dirty="0" smtClean="0">
                <a:ea typeface="Meiryo UI" panose="020B0604030504040204" pitchFamily="50" charset="-128"/>
                <a:cs typeface="Meiryo UI" panose="020B0604030504040204" pitchFamily="50" charset="-128"/>
              </a:rPr>
              <a:t>入力後、</a:t>
            </a:r>
            <a:r>
              <a:rPr lang="en-US" altLang="ja-JP" sz="2000" spc="100" dirty="0" smtClean="0">
                <a:ea typeface="Meiryo UI" panose="020B0604030504040204" pitchFamily="50" charset="-128"/>
                <a:cs typeface="Meiryo UI" panose="020B0604030504040204" pitchFamily="50" charset="-128"/>
              </a:rPr>
              <a:t/>
            </a:r>
            <a:br>
              <a:rPr lang="en-US" altLang="ja-JP" sz="2000" spc="100" dirty="0" smtClean="0">
                <a:ea typeface="Meiryo UI" panose="020B0604030504040204" pitchFamily="50" charset="-128"/>
                <a:cs typeface="Meiryo UI" panose="020B0604030504040204" pitchFamily="50" charset="-128"/>
              </a:rPr>
            </a:br>
            <a:r>
              <a:rPr lang="ja-JP" altLang="en-US" sz="2000" spc="100" dirty="0" smtClean="0">
                <a:ea typeface="Meiryo UI" panose="020B0604030504040204" pitchFamily="50" charset="-128"/>
                <a:cs typeface="Meiryo UI" panose="020B0604030504040204" pitchFamily="50" charset="-128"/>
              </a:rPr>
              <a:t>職種と入社年をご入力ください。</a:t>
            </a:r>
            <a:endParaRPr lang="ja-JP" altLang="en-US" sz="2000" spc="100" dirty="0">
              <a:ea typeface="Meiryo UI" panose="020B0604030504040204" pitchFamily="50" charset="-128"/>
              <a:cs typeface="Meiryo UI" panose="020B0604030504040204" pitchFamily="50" charset="-128"/>
            </a:endParaRPr>
          </a:p>
          <a:p>
            <a:endParaRPr lang="en-US" altLang="ja-JP" sz="2000" u="sng" spc="100" dirty="0" smtClean="0">
              <a:latin typeface="+mj-lt"/>
              <a:ea typeface="Meiryo UI" panose="020B0604030504040204" pitchFamily="50" charset="-128"/>
              <a:cs typeface="Meiryo UI" panose="020B0604030504040204" pitchFamily="50" charset="-128"/>
            </a:endParaRPr>
          </a:p>
        </p:txBody>
      </p:sp>
      <p:sp>
        <p:nvSpPr>
          <p:cNvPr id="2" name="フッター プレースホルダー 1"/>
          <p:cNvSpPr>
            <a:spLocks noGrp="1"/>
          </p:cNvSpPr>
          <p:nvPr>
            <p:ph type="ftr" sz="quarter" idx="11"/>
          </p:nvPr>
        </p:nvSpPr>
        <p:spPr/>
        <p:txBody>
          <a:bodyPr/>
          <a:lstStyle/>
          <a:p>
            <a:r>
              <a:rPr kumimoji="1" lang="en-US" altLang="ja-JP" smtClean="0"/>
              <a:t>(C)Recruit Management Solutions Co., Ltd.</a:t>
            </a:r>
            <a:endParaRPr kumimoji="1" lang="ja-JP" altLang="en-US"/>
          </a:p>
        </p:txBody>
      </p:sp>
      <p:sp>
        <p:nvSpPr>
          <p:cNvPr id="3" name="スライド番号プレースホルダー 2"/>
          <p:cNvSpPr>
            <a:spLocks noGrp="1"/>
          </p:cNvSpPr>
          <p:nvPr>
            <p:ph type="sldNum" sz="quarter" idx="12"/>
          </p:nvPr>
        </p:nvSpPr>
        <p:spPr/>
        <p:txBody>
          <a:bodyPr/>
          <a:lstStyle/>
          <a:p>
            <a:fld id="{13DCE293-928F-46E2-9713-CE7045A8AC7D}" type="slidenum">
              <a:rPr kumimoji="1" lang="ja-JP" altLang="en-US" smtClean="0"/>
              <a:pPr/>
              <a:t>14</a:t>
            </a:fld>
            <a:endParaRPr kumimoji="1" lang="ja-JP" altLang="en-US"/>
          </a:p>
        </p:txBody>
      </p:sp>
      <p:grpSp>
        <p:nvGrpSpPr>
          <p:cNvPr id="4" name="グループ化 3"/>
          <p:cNvGrpSpPr/>
          <p:nvPr/>
        </p:nvGrpSpPr>
        <p:grpSpPr>
          <a:xfrm>
            <a:off x="5577052" y="3786378"/>
            <a:ext cx="4134509" cy="2675205"/>
            <a:chOff x="1985212" y="1862368"/>
            <a:chExt cx="6214261" cy="4020894"/>
          </a:xfrm>
        </p:grpSpPr>
        <p:pic>
          <p:nvPicPr>
            <p:cNvPr id="8" name="図 7"/>
            <p:cNvPicPr>
              <a:picLocks noChangeAspect="1"/>
            </p:cNvPicPr>
            <p:nvPr/>
          </p:nvPicPr>
          <p:blipFill rotWithShape="1">
            <a:blip r:embed="rId3"/>
            <a:srcRect l="12995" r="12524"/>
            <a:stretch/>
          </p:blipFill>
          <p:spPr>
            <a:xfrm>
              <a:off x="1985212" y="1862368"/>
              <a:ext cx="5727227" cy="4020894"/>
            </a:xfrm>
            <a:prstGeom prst="rect">
              <a:avLst/>
            </a:prstGeom>
            <a:ln w="12700">
              <a:solidFill>
                <a:schemeClr val="tx1"/>
              </a:solidFill>
            </a:ln>
          </p:spPr>
        </p:pic>
        <p:sp>
          <p:nvSpPr>
            <p:cNvPr id="9" name="四角形吹き出し 8"/>
            <p:cNvSpPr/>
            <p:nvPr/>
          </p:nvSpPr>
          <p:spPr>
            <a:xfrm>
              <a:off x="6190928" y="3292810"/>
              <a:ext cx="2008545" cy="612649"/>
            </a:xfrm>
            <a:prstGeom prst="wedgeRectCallout">
              <a:avLst>
                <a:gd name="adj1" fmla="val -63831"/>
                <a:gd name="adj2" fmla="val -7463"/>
              </a:avLst>
            </a:prstGeom>
            <a:solidFill>
              <a:schemeClr val="bg1"/>
            </a:solidFill>
            <a:ln w="190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ご自身が最も近い</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思われる職種</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四角形吹き出し 9"/>
            <p:cNvSpPr/>
            <p:nvPr/>
          </p:nvSpPr>
          <p:spPr>
            <a:xfrm>
              <a:off x="6190927" y="4424856"/>
              <a:ext cx="2008545" cy="612649"/>
            </a:xfrm>
            <a:prstGeom prst="wedgeRectCallout">
              <a:avLst>
                <a:gd name="adj1" fmla="val -63831"/>
                <a:gd name="adj2" fmla="val -7463"/>
              </a:avLst>
            </a:prstGeom>
            <a:solidFill>
              <a:schemeClr val="bg1"/>
            </a:solidFill>
            <a:ln w="190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当社へ入社された年</a:t>
              </a:r>
            </a:p>
          </p:txBody>
        </p:sp>
      </p:grpSp>
      <p:sp>
        <p:nvSpPr>
          <p:cNvPr id="13" name="二等辺三角形 12"/>
          <p:cNvSpPr/>
          <p:nvPr/>
        </p:nvSpPr>
        <p:spPr>
          <a:xfrm rot="10800000">
            <a:off x="7148017" y="3653554"/>
            <a:ext cx="668541" cy="227722"/>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809132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7284825" y="2194017"/>
            <a:ext cx="750675" cy="320584"/>
          </a:xfrm>
          <a:prstGeom prst="rect">
            <a:avLst/>
          </a:prstGeom>
          <a:solidFill>
            <a:srgbClr val="152F57"/>
          </a:solidFill>
          <a:ln w="19050">
            <a:solidFill>
              <a:srgbClr val="152F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イメージ</a:t>
            </a:r>
          </a:p>
        </p:txBody>
      </p:sp>
      <p:sp>
        <p:nvSpPr>
          <p:cNvPr id="20" name="タイトル 1"/>
          <p:cNvSpPr>
            <a:spLocks noGrp="1"/>
          </p:cNvSpPr>
          <p:nvPr>
            <p:ph type="title"/>
          </p:nvPr>
        </p:nvSpPr>
        <p:spPr/>
        <p:txBody>
          <a:bodyPr>
            <a:normAutofit/>
          </a:bodyPr>
          <a:lstStyle/>
          <a:p>
            <a:r>
              <a:rPr lang="ja-JP" altLang="en-US" dirty="0"/>
              <a:t>アンケートの回答方法</a:t>
            </a:r>
          </a:p>
        </p:txBody>
      </p:sp>
      <p:pic>
        <p:nvPicPr>
          <p:cNvPr id="13" name="図 1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052404" y="3744243"/>
            <a:ext cx="5853659" cy="584411"/>
          </a:xfrm>
          <a:prstGeom prst="rect">
            <a:avLst/>
          </a:prstGeom>
          <a:ln w="19050">
            <a:noFill/>
          </a:ln>
        </p:spPr>
      </p:pic>
      <p:pic>
        <p:nvPicPr>
          <p:cNvPr id="3" name="図 2"/>
          <p:cNvPicPr>
            <a:picLocks noChangeAspect="1"/>
          </p:cNvPicPr>
          <p:nvPr/>
        </p:nvPicPr>
        <p:blipFill>
          <a:blip r:embed="rId3"/>
          <a:stretch>
            <a:fillRect/>
          </a:stretch>
        </p:blipFill>
        <p:spPr>
          <a:xfrm>
            <a:off x="1154863" y="2082787"/>
            <a:ext cx="7596274" cy="4310246"/>
          </a:xfrm>
          <a:prstGeom prst="rect">
            <a:avLst/>
          </a:prstGeom>
          <a:ln w="12700">
            <a:solidFill>
              <a:schemeClr val="tx1"/>
            </a:solidFill>
          </a:ln>
        </p:spPr>
      </p:pic>
      <p:sp>
        <p:nvSpPr>
          <p:cNvPr id="9" name="テキスト ボックス 8"/>
          <p:cNvSpPr txBox="1"/>
          <p:nvPr/>
        </p:nvSpPr>
        <p:spPr>
          <a:xfrm>
            <a:off x="425533" y="1045868"/>
            <a:ext cx="7786106" cy="784830"/>
          </a:xfrm>
          <a:prstGeom prst="rect">
            <a:avLst/>
          </a:prstGeom>
          <a:noFill/>
        </p:spPr>
        <p:txBody>
          <a:bodyPr wrap="none" rtlCol="0">
            <a:spAutoFit/>
          </a:bodyPr>
          <a:lstStyle/>
          <a:p>
            <a:pPr>
              <a:spcBef>
                <a:spcPts val="600"/>
              </a:spcBef>
            </a:pPr>
            <a:r>
              <a:rPr lang="ja-JP" altLang="en-US" sz="2000" spc="100" dirty="0">
                <a:ea typeface="Meiryo UI" panose="020B0604030504040204" pitchFamily="50" charset="-128"/>
                <a:cs typeface="Meiryo UI" panose="020B0604030504040204" pitchFamily="50" charset="-128"/>
              </a:rPr>
              <a:t>今の職場やご自身に関する質問が続きます。</a:t>
            </a:r>
          </a:p>
          <a:p>
            <a:pPr>
              <a:spcBef>
                <a:spcPts val="600"/>
              </a:spcBef>
            </a:pPr>
            <a:r>
              <a:rPr lang="ja-JP" altLang="en-US" sz="2000" spc="100" dirty="0">
                <a:ea typeface="Meiryo UI" panose="020B0604030504040204" pitchFamily="50" charset="-128"/>
                <a:cs typeface="Meiryo UI" panose="020B0604030504040204" pitchFamily="50" charset="-128"/>
              </a:rPr>
              <a:t>画面の案内に沿って回答をしてください。回答は</a:t>
            </a:r>
            <a:r>
              <a:rPr lang="en-US" altLang="ja-JP" sz="2000" spc="100" dirty="0">
                <a:ea typeface="Meiryo UI" panose="020B0604030504040204" pitchFamily="50" charset="-128"/>
                <a:cs typeface="Meiryo UI" panose="020B0604030504040204" pitchFamily="50" charset="-128"/>
              </a:rPr>
              <a:t>5</a:t>
            </a:r>
            <a:r>
              <a:rPr lang="ja-JP" altLang="en-US" sz="2000" spc="100" dirty="0">
                <a:ea typeface="Meiryo UI" panose="020B0604030504040204" pitchFamily="50" charset="-128"/>
                <a:cs typeface="Meiryo UI" panose="020B0604030504040204" pitchFamily="50" charset="-128"/>
              </a:rPr>
              <a:t>分程度で完了します。</a:t>
            </a:r>
          </a:p>
        </p:txBody>
      </p:sp>
      <p:sp>
        <p:nvSpPr>
          <p:cNvPr id="2" name="フッター プレースホルダー 1"/>
          <p:cNvSpPr>
            <a:spLocks noGrp="1"/>
          </p:cNvSpPr>
          <p:nvPr>
            <p:ph type="ftr" sz="quarter" idx="11"/>
          </p:nvPr>
        </p:nvSpPr>
        <p:spPr/>
        <p:txBody>
          <a:bodyPr/>
          <a:lstStyle/>
          <a:p>
            <a:r>
              <a:rPr kumimoji="1" lang="en-US" altLang="ja-JP" smtClean="0"/>
              <a:t>(C)Recruit Management Solutions Co., Ltd.</a:t>
            </a:r>
            <a:endParaRPr kumimoji="1" lang="ja-JP" altLang="en-US"/>
          </a:p>
        </p:txBody>
      </p:sp>
      <p:sp>
        <p:nvSpPr>
          <p:cNvPr id="4" name="スライド番号プレースホルダー 3"/>
          <p:cNvSpPr>
            <a:spLocks noGrp="1"/>
          </p:cNvSpPr>
          <p:nvPr>
            <p:ph type="sldNum" sz="quarter" idx="12"/>
          </p:nvPr>
        </p:nvSpPr>
        <p:spPr/>
        <p:txBody>
          <a:bodyPr/>
          <a:lstStyle/>
          <a:p>
            <a:fld id="{13DCE293-928F-46E2-9713-CE7045A8AC7D}" type="slidenum">
              <a:rPr kumimoji="1" lang="ja-JP" altLang="en-US" smtClean="0"/>
              <a:pPr/>
              <a:t>15</a:t>
            </a:fld>
            <a:endParaRPr kumimoji="1" lang="ja-JP" altLang="en-US"/>
          </a:p>
        </p:txBody>
      </p:sp>
    </p:spTree>
    <p:extLst>
      <p:ext uri="{BB962C8B-B14F-4D97-AF65-F5344CB8AC3E}">
        <p14:creationId xmlns:p14="http://schemas.microsoft.com/office/powerpoint/2010/main" val="377408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1933574" y="2716214"/>
            <a:ext cx="6038850" cy="2776029"/>
          </a:xfrm>
          <a:prstGeom prst="rect">
            <a:avLst/>
          </a:prstGeom>
          <a:ln w="12700">
            <a:solidFill>
              <a:schemeClr val="tx1"/>
            </a:solidFill>
          </a:ln>
        </p:spPr>
      </p:pic>
      <p:sp>
        <p:nvSpPr>
          <p:cNvPr id="11" name="タイトル 1"/>
          <p:cNvSpPr>
            <a:spLocks noGrp="1"/>
          </p:cNvSpPr>
          <p:nvPr>
            <p:ph type="title"/>
          </p:nvPr>
        </p:nvSpPr>
        <p:spPr/>
        <p:txBody>
          <a:bodyPr>
            <a:normAutofit/>
          </a:bodyPr>
          <a:lstStyle/>
          <a:p>
            <a:r>
              <a:rPr lang="ja-JP" altLang="en-US" dirty="0"/>
              <a:t>アンケートの回答方法</a:t>
            </a:r>
          </a:p>
        </p:txBody>
      </p:sp>
      <p:sp>
        <p:nvSpPr>
          <p:cNvPr id="8" name="テキスト ボックス 7"/>
          <p:cNvSpPr txBox="1"/>
          <p:nvPr/>
        </p:nvSpPr>
        <p:spPr>
          <a:xfrm>
            <a:off x="425533" y="1045868"/>
            <a:ext cx="4395755" cy="784830"/>
          </a:xfrm>
          <a:prstGeom prst="rect">
            <a:avLst/>
          </a:prstGeom>
          <a:noFill/>
        </p:spPr>
        <p:txBody>
          <a:bodyPr wrap="none" rtlCol="0">
            <a:spAutoFit/>
          </a:bodyPr>
          <a:lstStyle/>
          <a:p>
            <a:pPr>
              <a:spcBef>
                <a:spcPts val="600"/>
              </a:spcBef>
            </a:pPr>
            <a:r>
              <a:rPr lang="ja-JP" altLang="en-US" sz="2000" spc="100" dirty="0">
                <a:ea typeface="Meiryo UI" panose="020B0604030504040204" pitchFamily="50" charset="-128"/>
                <a:cs typeface="Meiryo UI" panose="020B0604030504040204" pitchFamily="50" charset="-128"/>
              </a:rPr>
              <a:t>以下の画面が出れば回答は完了です。</a:t>
            </a:r>
          </a:p>
          <a:p>
            <a:pPr>
              <a:spcBef>
                <a:spcPts val="600"/>
              </a:spcBef>
            </a:pPr>
            <a:r>
              <a:rPr lang="ja-JP" altLang="en-US" sz="2000" spc="100" dirty="0">
                <a:ea typeface="Meiryo UI" panose="020B0604030504040204" pitchFamily="50" charset="-128"/>
                <a:cs typeface="Meiryo UI" panose="020B0604030504040204" pitchFamily="50" charset="-128"/>
              </a:rPr>
              <a:t>ご協力ありがとうございました。</a:t>
            </a:r>
          </a:p>
        </p:txBody>
      </p:sp>
      <p:sp>
        <p:nvSpPr>
          <p:cNvPr id="2" name="フッター プレースホルダー 1"/>
          <p:cNvSpPr>
            <a:spLocks noGrp="1"/>
          </p:cNvSpPr>
          <p:nvPr>
            <p:ph type="ftr" sz="quarter" idx="11"/>
          </p:nvPr>
        </p:nvSpPr>
        <p:spPr/>
        <p:txBody>
          <a:bodyPr/>
          <a:lstStyle/>
          <a:p>
            <a:r>
              <a:rPr kumimoji="1" lang="en-US" altLang="ja-JP" smtClean="0"/>
              <a:t>(C)Recruit Management Solutions Co., Ltd.</a:t>
            </a:r>
            <a:endParaRPr kumimoji="1" lang="ja-JP" altLang="en-US"/>
          </a:p>
        </p:txBody>
      </p:sp>
      <p:sp>
        <p:nvSpPr>
          <p:cNvPr id="3" name="スライド番号プレースホルダー 2"/>
          <p:cNvSpPr>
            <a:spLocks noGrp="1"/>
          </p:cNvSpPr>
          <p:nvPr>
            <p:ph type="sldNum" sz="quarter" idx="12"/>
          </p:nvPr>
        </p:nvSpPr>
        <p:spPr/>
        <p:txBody>
          <a:bodyPr/>
          <a:lstStyle/>
          <a:p>
            <a:fld id="{13DCE293-928F-46E2-9713-CE7045A8AC7D}" type="slidenum">
              <a:rPr kumimoji="1" lang="ja-JP" altLang="en-US" smtClean="0"/>
              <a:pPr/>
              <a:t>16</a:t>
            </a:fld>
            <a:endParaRPr kumimoji="1" lang="ja-JP" altLang="en-US"/>
          </a:p>
        </p:txBody>
      </p:sp>
    </p:spTree>
    <p:extLst>
      <p:ext uri="{BB962C8B-B14F-4D97-AF65-F5344CB8AC3E}">
        <p14:creationId xmlns:p14="http://schemas.microsoft.com/office/powerpoint/2010/main" val="1966206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47338" y="4191923"/>
            <a:ext cx="9338872" cy="6520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もくじ</a:t>
            </a:r>
            <a:endParaRPr kumimoji="1" lang="ja-JP" altLang="en-US" dirty="0"/>
          </a:p>
        </p:txBody>
      </p:sp>
      <p:sp>
        <p:nvSpPr>
          <p:cNvPr id="3" name="コンテンツ プレースホルダー 2"/>
          <p:cNvSpPr>
            <a:spLocks noGrp="1"/>
          </p:cNvSpPr>
          <p:nvPr>
            <p:ph idx="1"/>
          </p:nvPr>
        </p:nvSpPr>
        <p:spPr/>
        <p:txBody>
          <a:bodyPr anchor="ctr">
            <a:normAutofit/>
          </a:bodyPr>
          <a:lstStyle/>
          <a:p>
            <a:pPr marL="809625" indent="-630238">
              <a:lnSpc>
                <a:spcPct val="150000"/>
              </a:lnSpc>
              <a:buClr>
                <a:srgbClr val="0070C0"/>
              </a:buClr>
              <a:buFont typeface="+mj-lt"/>
              <a:buAutoNum type="arabicPeriod"/>
            </a:pPr>
            <a:r>
              <a:rPr kumimoji="1" lang="en-US" altLang="ja-JP" sz="3200" b="1" spc="160" dirty="0" smtClean="0"/>
              <a:t>INSIDES</a:t>
            </a:r>
            <a:r>
              <a:rPr kumimoji="1" lang="ja-JP" altLang="en-US" sz="3200" b="1" spc="160" dirty="0" smtClean="0"/>
              <a:t>について</a:t>
            </a:r>
            <a:endParaRPr kumimoji="1" lang="en-US" altLang="ja-JP" sz="3200" b="1" spc="160" dirty="0" smtClean="0"/>
          </a:p>
          <a:p>
            <a:pPr marL="809625" indent="-630238">
              <a:lnSpc>
                <a:spcPct val="150000"/>
              </a:lnSpc>
              <a:buClr>
                <a:srgbClr val="0070C0"/>
              </a:buClr>
              <a:buFont typeface="+mj-lt"/>
              <a:buAutoNum type="arabicPeriod"/>
            </a:pPr>
            <a:r>
              <a:rPr lang="ja-JP" altLang="en-US" sz="3200" b="1" spc="160" dirty="0" smtClean="0"/>
              <a:t>アンケートの回答方法</a:t>
            </a:r>
            <a:endParaRPr lang="en-US" altLang="ja-JP" sz="3200" b="1" spc="160" dirty="0" smtClean="0"/>
          </a:p>
          <a:p>
            <a:pPr marL="809625" indent="-630238">
              <a:lnSpc>
                <a:spcPct val="150000"/>
              </a:lnSpc>
              <a:buClr>
                <a:srgbClr val="0070C0"/>
              </a:buClr>
              <a:buFont typeface="+mj-lt"/>
              <a:buAutoNum type="arabicPeriod"/>
            </a:pPr>
            <a:r>
              <a:rPr lang="ja-JP" altLang="en-US" sz="3200" b="1" spc="160" dirty="0"/>
              <a:t>結果</a:t>
            </a:r>
            <a:r>
              <a:rPr lang="ja-JP" altLang="en-US" sz="3200" b="1" spc="160" dirty="0" smtClean="0"/>
              <a:t>の閲覧方法</a:t>
            </a:r>
            <a:endParaRPr lang="en-US" altLang="ja-JP" sz="3200" b="1" spc="160" dirty="0" smtClean="0"/>
          </a:p>
        </p:txBody>
      </p:sp>
      <p:sp>
        <p:nvSpPr>
          <p:cNvPr id="4" name="フッター プレースホルダー 3"/>
          <p:cNvSpPr>
            <a:spLocks noGrp="1"/>
          </p:cNvSpPr>
          <p:nvPr>
            <p:ph type="ftr" sz="quarter" idx="11"/>
          </p:nvPr>
        </p:nvSpPr>
        <p:spPr/>
        <p:txBody>
          <a:bodyPr/>
          <a:lstStyle/>
          <a:p>
            <a:r>
              <a:rPr kumimoji="1" lang="en-US" altLang="ja-JP" smtClean="0"/>
              <a:t>(C)Recruit Management Solutions Co., Ltd.</a:t>
            </a:r>
            <a:endParaRPr kumimoji="1" lang="ja-JP" altLang="en-US"/>
          </a:p>
        </p:txBody>
      </p:sp>
      <p:sp>
        <p:nvSpPr>
          <p:cNvPr id="5" name="スライド番号プレースホルダー 4"/>
          <p:cNvSpPr>
            <a:spLocks noGrp="1"/>
          </p:cNvSpPr>
          <p:nvPr>
            <p:ph type="sldNum" sz="quarter" idx="12"/>
          </p:nvPr>
        </p:nvSpPr>
        <p:spPr/>
        <p:txBody>
          <a:bodyPr/>
          <a:lstStyle/>
          <a:p>
            <a:fld id="{13DCE293-928F-46E2-9713-CE7045A8AC7D}" type="slidenum">
              <a:rPr kumimoji="1" lang="ja-JP" altLang="en-US" smtClean="0"/>
              <a:pPr/>
              <a:t>17</a:t>
            </a:fld>
            <a:endParaRPr kumimoji="1" lang="ja-JP" altLang="en-US"/>
          </a:p>
        </p:txBody>
      </p:sp>
      <p:sp>
        <p:nvSpPr>
          <p:cNvPr id="8" name="正方形/長方形 7"/>
          <p:cNvSpPr/>
          <p:nvPr/>
        </p:nvSpPr>
        <p:spPr>
          <a:xfrm>
            <a:off x="6994422" y="36906"/>
            <a:ext cx="2886268" cy="12454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eiryo UI" panose="020B0604030504040204" pitchFamily="50" charset="-128"/>
                <a:ea typeface="Meiryo UI" panose="020B0604030504040204" pitchFamily="50" charset="-128"/>
              </a:rPr>
              <a:t>メンバ</a:t>
            </a:r>
            <a:r>
              <a:rPr lang="ja-JP" altLang="en-US" dirty="0" smtClean="0">
                <a:solidFill>
                  <a:schemeClr val="tx1"/>
                </a:solidFill>
                <a:latin typeface="Meiryo UI" panose="020B0604030504040204" pitchFamily="50" charset="-128"/>
                <a:ea typeface="Meiryo UI" panose="020B0604030504040204" pitchFamily="50" charset="-128"/>
              </a:rPr>
              <a:t>ーに</a:t>
            </a:r>
            <a:r>
              <a:rPr lang="en-US" altLang="ja-JP" dirty="0" smtClean="0">
                <a:solidFill>
                  <a:schemeClr val="tx1"/>
                </a:solidFill>
                <a:latin typeface="Meiryo UI" panose="020B0604030504040204" pitchFamily="50" charset="-128"/>
                <a:ea typeface="Meiryo UI" panose="020B0604030504040204" pitchFamily="50" charset="-128"/>
              </a:rPr>
              <a:t/>
            </a:r>
            <a:br>
              <a:rPr lang="en-US" altLang="ja-JP" dirty="0" smtClean="0">
                <a:solidFill>
                  <a:schemeClr val="tx1"/>
                </a:solidFill>
                <a:latin typeface="Meiryo UI" panose="020B0604030504040204" pitchFamily="50" charset="-128"/>
                <a:ea typeface="Meiryo UI" panose="020B0604030504040204" pitchFamily="50" charset="-128"/>
              </a:rPr>
            </a:br>
            <a:r>
              <a:rPr lang="ja-JP" altLang="en-US" dirty="0" smtClean="0">
                <a:solidFill>
                  <a:schemeClr val="tx1"/>
                </a:solidFill>
                <a:latin typeface="Meiryo UI" panose="020B0604030504040204" pitchFamily="50" charset="-128"/>
                <a:ea typeface="Meiryo UI" panose="020B0604030504040204" pitchFamily="50" charset="-128"/>
              </a:rPr>
              <a:t>結果を閲覧させない</a:t>
            </a:r>
            <a:r>
              <a:rPr lang="en-US" altLang="ja-JP" dirty="0" smtClean="0">
                <a:solidFill>
                  <a:schemeClr val="tx1"/>
                </a:solidFill>
                <a:latin typeface="Meiryo UI" panose="020B0604030504040204" pitchFamily="50" charset="-128"/>
                <a:ea typeface="Meiryo UI" panose="020B0604030504040204" pitchFamily="50" charset="-128"/>
              </a:rPr>
              <a:t/>
            </a:r>
            <a:br>
              <a:rPr lang="en-US" altLang="ja-JP" dirty="0" smtClean="0">
                <a:solidFill>
                  <a:schemeClr val="tx1"/>
                </a:solidFill>
                <a:latin typeface="Meiryo UI" panose="020B0604030504040204" pitchFamily="50" charset="-128"/>
                <a:ea typeface="Meiryo UI" panose="020B0604030504040204" pitchFamily="50" charset="-128"/>
              </a:rPr>
            </a:br>
            <a:r>
              <a:rPr lang="ja-JP" altLang="en-US" dirty="0" smtClean="0">
                <a:solidFill>
                  <a:schemeClr val="tx1"/>
                </a:solidFill>
                <a:latin typeface="Meiryo UI" panose="020B0604030504040204" pitchFamily="50" charset="-128"/>
                <a:ea typeface="Meiryo UI" panose="020B0604030504040204" pitchFamily="50" charset="-128"/>
              </a:rPr>
              <a:t>場合は削除してください</a:t>
            </a:r>
            <a:endParaRPr lang="en-US" altLang="ja-JP"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109276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結果レポートの閲覧方法</a:t>
            </a:r>
            <a:endParaRPr kumimoji="1" lang="ja-JP" altLang="en-US" dirty="0"/>
          </a:p>
        </p:txBody>
      </p:sp>
      <p:sp>
        <p:nvSpPr>
          <p:cNvPr id="4" name="フッター プレースホルダー 3"/>
          <p:cNvSpPr>
            <a:spLocks noGrp="1"/>
          </p:cNvSpPr>
          <p:nvPr>
            <p:ph type="ftr" sz="quarter" idx="11"/>
          </p:nvPr>
        </p:nvSpPr>
        <p:spPr/>
        <p:txBody>
          <a:bodyPr/>
          <a:lstStyle/>
          <a:p>
            <a:r>
              <a:rPr kumimoji="1" lang="en-US" altLang="ja-JP" smtClean="0"/>
              <a:t>(C)Recruit Management Solutions Co., Ltd.</a:t>
            </a:r>
            <a:endParaRPr kumimoji="1" lang="ja-JP" altLang="en-US"/>
          </a:p>
        </p:txBody>
      </p:sp>
      <p:sp>
        <p:nvSpPr>
          <p:cNvPr id="5" name="スライド番号プレースホルダー 4"/>
          <p:cNvSpPr>
            <a:spLocks noGrp="1"/>
          </p:cNvSpPr>
          <p:nvPr>
            <p:ph type="sldNum" sz="quarter" idx="12"/>
          </p:nvPr>
        </p:nvSpPr>
        <p:spPr/>
        <p:txBody>
          <a:bodyPr/>
          <a:lstStyle/>
          <a:p>
            <a:fld id="{13DCE293-928F-46E2-9713-CE7045A8AC7D}" type="slidenum">
              <a:rPr kumimoji="1" lang="ja-JP" altLang="en-US" smtClean="0"/>
              <a:pPr/>
              <a:t>18</a:t>
            </a:fld>
            <a:endParaRPr kumimoji="1" lang="ja-JP" altLang="en-US"/>
          </a:p>
        </p:txBody>
      </p:sp>
      <p:graphicFrame>
        <p:nvGraphicFramePr>
          <p:cNvPr id="6" name="コンテンツ プレースホルダー 4"/>
          <p:cNvGraphicFramePr>
            <a:graphicFrameLocks noGrp="1"/>
          </p:cNvGraphicFramePr>
          <p:nvPr>
            <p:ph idx="1"/>
            <p:extLst>
              <p:ext uri="{D42A27DB-BD31-4B8C-83A1-F6EECF244321}">
                <p14:modId xmlns:p14="http://schemas.microsoft.com/office/powerpoint/2010/main" val="1079807044"/>
              </p:ext>
            </p:extLst>
          </p:nvPr>
        </p:nvGraphicFramePr>
        <p:xfrm>
          <a:off x="4242218" y="1099201"/>
          <a:ext cx="5241234" cy="4700273"/>
        </p:xfrm>
        <a:graphic>
          <a:graphicData uri="http://schemas.openxmlformats.org/drawingml/2006/table">
            <a:tbl>
              <a:tblPr firstRow="1" bandRow="1">
                <a:tableStyleId>{5C22544A-7EE6-4342-B048-85BDC9FD1C3A}</a:tableStyleId>
              </a:tblPr>
              <a:tblGrid>
                <a:gridCol w="832790">
                  <a:extLst>
                    <a:ext uri="{9D8B030D-6E8A-4147-A177-3AD203B41FA5}">
                      <a16:colId xmlns:a16="http://schemas.microsoft.com/office/drawing/2014/main" val="20000"/>
                    </a:ext>
                  </a:extLst>
                </a:gridCol>
                <a:gridCol w="4408444">
                  <a:extLst>
                    <a:ext uri="{9D8B030D-6E8A-4147-A177-3AD203B41FA5}">
                      <a16:colId xmlns:a16="http://schemas.microsoft.com/office/drawing/2014/main" val="20001"/>
                    </a:ext>
                  </a:extLst>
                </a:gridCol>
              </a:tblGrid>
              <a:tr h="349253">
                <a:tc>
                  <a:txBody>
                    <a:bodyPr/>
                    <a:lstStyle/>
                    <a:p>
                      <a:r>
                        <a:rPr kumimoji="1" lang="ja-JP" altLang="en-US" sz="1100" b="0" dirty="0" smtClean="0">
                          <a:solidFill>
                            <a:schemeClr val="tx1"/>
                          </a:solidFill>
                          <a:latin typeface="+mj-lt"/>
                          <a:ea typeface="Meiryo UI" panose="020B0604030504040204" pitchFamily="50" charset="-128"/>
                          <a:cs typeface="Meiryo UI" panose="020B0604030504040204" pitchFamily="50" charset="-128"/>
                        </a:rPr>
                        <a:t>送信元：</a:t>
                      </a:r>
                      <a:endParaRPr kumimoji="1" lang="en-US" altLang="ja-JP" sz="1100" b="0" dirty="0" smtClean="0">
                        <a:solidFill>
                          <a:schemeClr val="tx1"/>
                        </a:solidFill>
                        <a:latin typeface="+mj-lt"/>
                        <a:ea typeface="Meiryo UI" panose="020B0604030504040204" pitchFamily="50" charset="-128"/>
                        <a:cs typeface="Meiryo UI" panose="020B0604030504040204" pitchFamily="50" charset="-128"/>
                      </a:endParaRPr>
                    </a:p>
                  </a:txBody>
                  <a:tcP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solidFill>
                      <a:schemeClr val="bg1"/>
                    </a:solidFill>
                  </a:tcPr>
                </a:tc>
                <a:tc>
                  <a:txBody>
                    <a:bodyPr/>
                    <a:lstStyle/>
                    <a:p>
                      <a:r>
                        <a:rPr kumimoji="1" lang="en-US" altLang="ja-JP" sz="1100" b="0" dirty="0" smtClean="0">
                          <a:solidFill>
                            <a:schemeClr val="tx1"/>
                          </a:solidFill>
                          <a:latin typeface="+mj-lt"/>
                          <a:ea typeface="Meiryo UI" panose="020B0604030504040204" pitchFamily="50" charset="-128"/>
                          <a:cs typeface="Meiryo UI" panose="020B0604030504040204" pitchFamily="50" charset="-128"/>
                        </a:rPr>
                        <a:t>INSIDES</a:t>
                      </a:r>
                      <a:r>
                        <a:rPr kumimoji="1" lang="ja-JP" altLang="en-US" sz="1100" b="0" dirty="0" smtClean="0">
                          <a:solidFill>
                            <a:schemeClr val="tx1"/>
                          </a:solidFill>
                          <a:latin typeface="+mj-lt"/>
                          <a:ea typeface="Meiryo UI" panose="020B0604030504040204" pitchFamily="50" charset="-128"/>
                          <a:cs typeface="Meiryo UI" panose="020B0604030504040204" pitchFamily="50" charset="-128"/>
                        </a:rPr>
                        <a:t>事務局 </a:t>
                      </a:r>
                      <a:r>
                        <a:rPr kumimoji="1" lang="en-US" altLang="ja-JP" sz="1100" b="0" dirty="0" smtClean="0">
                          <a:solidFill>
                            <a:schemeClr val="tx1"/>
                          </a:solidFill>
                          <a:latin typeface="+mj-lt"/>
                          <a:ea typeface="Meiryo UI" panose="020B0604030504040204" pitchFamily="50" charset="-128"/>
                          <a:cs typeface="Meiryo UI" panose="020B0604030504040204" pitchFamily="50" charset="-128"/>
                        </a:rPr>
                        <a:t>no-reply@recruit-insides.net</a:t>
                      </a:r>
                    </a:p>
                    <a:p>
                      <a:endParaRPr kumimoji="1" lang="ja-JP" altLang="en-US" sz="1100" b="0" dirty="0">
                        <a:solidFill>
                          <a:schemeClr val="tx1"/>
                        </a:solidFill>
                        <a:latin typeface="+mj-lt"/>
                        <a:ea typeface="Meiryo UI" panose="020B0604030504040204" pitchFamily="50" charset="-128"/>
                        <a:cs typeface="Meiryo UI" panose="020B0604030504040204" pitchFamily="50" charset="-128"/>
                      </a:endParaRPr>
                    </a:p>
                  </a:txBody>
                  <a:tcP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0"/>
                  </a:ext>
                </a:extLst>
              </a:tr>
              <a:tr h="349253">
                <a:tc>
                  <a:txBody>
                    <a:bodyPr/>
                    <a:lstStyle/>
                    <a:p>
                      <a:r>
                        <a:rPr kumimoji="1" lang="ja-JP" altLang="en-US" sz="1100" b="0" dirty="0" smtClean="0">
                          <a:solidFill>
                            <a:schemeClr val="tx1"/>
                          </a:solidFill>
                          <a:latin typeface="+mj-lt"/>
                          <a:ea typeface="Meiryo UI" panose="020B0604030504040204" pitchFamily="50" charset="-128"/>
                          <a:cs typeface="Meiryo UI" panose="020B0604030504040204" pitchFamily="50" charset="-128"/>
                        </a:rPr>
                        <a:t>表題：</a:t>
                      </a:r>
                      <a:endParaRPr kumimoji="1" lang="en-US" altLang="ja-JP" sz="1100" b="0" dirty="0" smtClean="0">
                        <a:solidFill>
                          <a:schemeClr val="tx1"/>
                        </a:solidFill>
                        <a:latin typeface="+mj-lt"/>
                        <a:ea typeface="Meiryo UI" panose="020B0604030504040204" pitchFamily="50" charset="-128"/>
                        <a:cs typeface="Meiryo UI" panose="020B0604030504040204" pitchFamily="50" charset="-128"/>
                      </a:endParaRPr>
                    </a:p>
                  </a:txBody>
                  <a:tcPr>
                    <a:lnL w="3175" cap="flat" cmpd="sng" algn="ctr">
                      <a:solidFill>
                        <a:schemeClr val="tx1"/>
                      </a:solidFill>
                      <a:prstDash val="solid"/>
                      <a:round/>
                      <a:headEnd type="none" w="med" len="med"/>
                      <a:tailEnd type="none" w="med" len="med"/>
                    </a:lnL>
                    <a:solidFill>
                      <a:schemeClr val="bg1"/>
                    </a:solidFill>
                  </a:tcPr>
                </a:tc>
                <a:tc>
                  <a:txBody>
                    <a:bodyPr/>
                    <a:lstStyle/>
                    <a:p>
                      <a:r>
                        <a:rPr kumimoji="1" lang="ja-JP" altLang="en-US" sz="1100" b="0" dirty="0" smtClean="0">
                          <a:solidFill>
                            <a:schemeClr val="tx1"/>
                          </a:solidFill>
                          <a:latin typeface="+mj-lt"/>
                          <a:ea typeface="Meiryo UI" panose="020B0604030504040204" pitchFamily="50" charset="-128"/>
                          <a:cs typeface="Meiryo UI" panose="020B0604030504040204" pitchFamily="50" charset="-128"/>
                        </a:rPr>
                        <a:t>あなたのコンディションに関するアンケート結果が閲覧できるようになりました</a:t>
                      </a:r>
                      <a:endParaRPr kumimoji="1" lang="ja-JP" altLang="en-US" sz="1100" b="0" dirty="0">
                        <a:solidFill>
                          <a:schemeClr val="tx1"/>
                        </a:solidFill>
                        <a:latin typeface="+mj-lt"/>
                        <a:ea typeface="Meiryo UI" panose="020B0604030504040204" pitchFamily="50" charset="-128"/>
                        <a:cs typeface="Meiryo UI" panose="020B0604030504040204" pitchFamily="50" charset="-128"/>
                      </a:endParaRPr>
                    </a:p>
                  </a:txBody>
                  <a:tcPr>
                    <a:lnR w="3175"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1"/>
                  </a:ext>
                </a:extLst>
              </a:tr>
              <a:tr h="3924300">
                <a:tc>
                  <a:txBody>
                    <a:bodyPr/>
                    <a:lstStyle/>
                    <a:p>
                      <a:r>
                        <a:rPr kumimoji="1" lang="ja-JP" altLang="en-US" sz="1100" dirty="0" smtClean="0">
                          <a:solidFill>
                            <a:schemeClr val="tx1"/>
                          </a:solidFill>
                          <a:latin typeface="+mj-lt"/>
                          <a:ea typeface="Meiryo UI" panose="020B0604030504040204" pitchFamily="50" charset="-128"/>
                          <a:cs typeface="Meiryo UI" panose="020B0604030504040204" pitchFamily="50" charset="-128"/>
                        </a:rPr>
                        <a:t>本文：</a:t>
                      </a:r>
                      <a:endParaRPr kumimoji="1" lang="ja-JP" altLang="en-US" sz="1100" dirty="0">
                        <a:solidFill>
                          <a:schemeClr val="tx1"/>
                        </a:solidFill>
                        <a:latin typeface="+mj-lt"/>
                        <a:ea typeface="Meiryo UI" panose="020B0604030504040204" pitchFamily="50" charset="-128"/>
                        <a:cs typeface="Meiryo UI" panose="020B0604030504040204" pitchFamily="50" charset="-128"/>
                      </a:endParaRPr>
                    </a:p>
                  </a:txBody>
                  <a:tcPr>
                    <a:lnL w="3175" cap="flat" cmpd="sng" algn="ctr">
                      <a:solidFill>
                        <a:schemeClr val="tx1"/>
                      </a:solidFill>
                      <a:prstDash val="solid"/>
                      <a:round/>
                      <a:headEnd type="none" w="med" len="med"/>
                      <a:tailEnd type="none" w="med" len="med"/>
                    </a:lnL>
                    <a:lnB w="317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100" dirty="0" smtClean="0">
                          <a:solidFill>
                            <a:schemeClr val="tx1"/>
                          </a:solidFill>
                          <a:latin typeface="+mj-lt"/>
                          <a:ea typeface="Meiryo UI" panose="020B0604030504040204" pitchFamily="50" charset="-128"/>
                          <a:cs typeface="Meiryo UI" panose="020B0604030504040204" pitchFamily="50" charset="-128"/>
                        </a:rPr>
                        <a:t>○○○○さん</a:t>
                      </a:r>
                      <a:br>
                        <a:rPr kumimoji="1" lang="ja-JP" altLang="en-US" sz="1100" dirty="0" smtClean="0">
                          <a:solidFill>
                            <a:schemeClr val="tx1"/>
                          </a:solidFill>
                          <a:latin typeface="+mj-lt"/>
                          <a:ea typeface="Meiryo UI" panose="020B0604030504040204" pitchFamily="50" charset="-128"/>
                          <a:cs typeface="Meiryo UI" panose="020B0604030504040204" pitchFamily="50" charset="-128"/>
                        </a:rPr>
                      </a:br>
                      <a:endParaRPr kumimoji="1" lang="ja-JP" altLang="en-US" sz="1100" dirty="0" smtClean="0">
                        <a:solidFill>
                          <a:schemeClr val="tx1"/>
                        </a:solidFill>
                        <a:latin typeface="+mj-lt"/>
                        <a:ea typeface="Meiryo UI" panose="020B0604030504040204" pitchFamily="50" charset="-128"/>
                        <a:cs typeface="Meiryo UI" panose="020B0604030504040204" pitchFamily="50" charset="-128"/>
                      </a:endParaRPr>
                    </a:p>
                    <a:p>
                      <a:endParaRPr kumimoji="1" lang="ja-JP" altLang="en-US" sz="1100" dirty="0" smtClean="0">
                        <a:solidFill>
                          <a:schemeClr val="tx1"/>
                        </a:solidFill>
                        <a:latin typeface="+mj-lt"/>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j-lt"/>
                          <a:ea typeface="Meiryo UI" panose="020B0604030504040204" pitchFamily="50" charset="-128"/>
                          <a:cs typeface="Meiryo UI" panose="020B0604030504040204" pitchFamily="50" charset="-128"/>
                        </a:rPr>
                        <a:t>先日はコンディションに関するアンケート（</a:t>
                      </a:r>
                      <a:r>
                        <a:rPr kumimoji="1" lang="en-US" altLang="ja-JP" sz="1100" dirty="0" smtClean="0">
                          <a:solidFill>
                            <a:schemeClr val="tx1"/>
                          </a:solidFill>
                          <a:latin typeface="+mj-lt"/>
                          <a:ea typeface="Meiryo UI" panose="020B0604030504040204" pitchFamily="50" charset="-128"/>
                          <a:cs typeface="Meiryo UI" panose="020B0604030504040204" pitchFamily="50" charset="-128"/>
                        </a:rPr>
                        <a:t>INSIDES</a:t>
                      </a:r>
                      <a:r>
                        <a:rPr kumimoji="1" lang="ja-JP" altLang="en-US" sz="1100" dirty="0" smtClean="0">
                          <a:solidFill>
                            <a:schemeClr val="tx1"/>
                          </a:solidFill>
                          <a:latin typeface="+mj-lt"/>
                          <a:ea typeface="Meiryo UI" panose="020B0604030504040204" pitchFamily="50" charset="-128"/>
                          <a:cs typeface="Meiryo UI" panose="020B0604030504040204" pitchFamily="50" charset="-128"/>
                        </a:rPr>
                        <a:t>）への回答協力を頂き、ありがとうございました。</a:t>
                      </a:r>
                    </a:p>
                    <a:p>
                      <a:r>
                        <a:rPr kumimoji="1" lang="ja-JP" altLang="en-US" sz="1100" dirty="0" smtClean="0">
                          <a:solidFill>
                            <a:schemeClr val="tx1"/>
                          </a:solidFill>
                          <a:latin typeface="+mj-lt"/>
                          <a:ea typeface="Meiryo UI" panose="020B0604030504040204" pitchFamily="50" charset="-128"/>
                          <a:cs typeface="Meiryo UI" panose="020B0604030504040204" pitchFamily="50" charset="-128"/>
                        </a:rPr>
                        <a:t>以下に、ご回答いただいた結果をお知らせします。</a:t>
                      </a:r>
                    </a:p>
                    <a:p>
                      <a:r>
                        <a:rPr kumimoji="1" lang="ja-JP" altLang="en-US" sz="1100" dirty="0" smtClean="0">
                          <a:solidFill>
                            <a:schemeClr val="tx1"/>
                          </a:solidFill>
                          <a:latin typeface="+mj-lt"/>
                          <a:ea typeface="Meiryo UI" panose="020B0604030504040204" pitchFamily="50" charset="-128"/>
                          <a:cs typeface="Meiryo UI" panose="020B0604030504040204" pitchFamily="50" charset="-128"/>
                        </a:rPr>
                        <a:t>こちらからご確認をお願いします。</a:t>
                      </a:r>
                      <a:endParaRPr kumimoji="1" lang="en-US" altLang="ja-JP" sz="1100" dirty="0" smtClean="0">
                        <a:solidFill>
                          <a:schemeClr val="tx1"/>
                        </a:solidFill>
                        <a:latin typeface="+mj-lt"/>
                        <a:ea typeface="Meiryo UI" panose="020B0604030504040204" pitchFamily="50" charset="-128"/>
                        <a:cs typeface="Meiryo UI" panose="020B0604030504040204" pitchFamily="50" charset="-128"/>
                      </a:endParaRPr>
                    </a:p>
                    <a:p>
                      <a:endParaRPr kumimoji="1" lang="en-US" altLang="ja-JP" sz="1100" dirty="0" smtClean="0">
                        <a:solidFill>
                          <a:schemeClr val="tx1"/>
                        </a:solidFill>
                        <a:latin typeface="+mj-lt"/>
                        <a:ea typeface="Meiryo UI" panose="020B0604030504040204" pitchFamily="50" charset="-128"/>
                        <a:cs typeface="Meiryo UI" panose="020B0604030504040204" pitchFamily="50" charset="-128"/>
                      </a:endParaRPr>
                    </a:p>
                    <a:p>
                      <a:r>
                        <a:rPr kumimoji="1" lang="en-US" altLang="ja-JP" sz="1100" dirty="0" smtClean="0">
                          <a:solidFill>
                            <a:schemeClr val="tx1"/>
                          </a:solidFill>
                          <a:latin typeface="+mj-lt"/>
                          <a:ea typeface="Meiryo UI" panose="020B0604030504040204" pitchFamily="50" charset="-128"/>
                          <a:cs typeface="Meiryo UI" panose="020B0604030504040204" pitchFamily="50" charset="-128"/>
                        </a:rPr>
                        <a:t>---------------------------------------------------</a:t>
                      </a:r>
                    </a:p>
                    <a:p>
                      <a:r>
                        <a:rPr kumimoji="1" lang="en-US" altLang="ja-JP" sz="1100" dirty="0" smtClean="0">
                          <a:solidFill>
                            <a:schemeClr val="tx1"/>
                          </a:solidFill>
                          <a:latin typeface="+mj-lt"/>
                          <a:ea typeface="Meiryo UI" panose="020B0604030504040204" pitchFamily="50" charset="-128"/>
                          <a:cs typeface="Meiryo UI" panose="020B0604030504040204" pitchFamily="50" charset="-128"/>
                        </a:rPr>
                        <a:t>URL </a:t>
                      </a:r>
                      <a:r>
                        <a:rPr kumimoji="1" lang="ja-JP" altLang="en-US" sz="1100" dirty="0" smtClean="0">
                          <a:solidFill>
                            <a:schemeClr val="tx1"/>
                          </a:solidFill>
                          <a:latin typeface="+mj-lt"/>
                          <a:ea typeface="Meiryo UI" panose="020B0604030504040204" pitchFamily="50" charset="-128"/>
                          <a:cs typeface="Meiryo UI" panose="020B0604030504040204" pitchFamily="50" charset="-128"/>
                        </a:rPr>
                        <a:t>：</a:t>
                      </a:r>
                    </a:p>
                    <a:p>
                      <a:r>
                        <a:rPr kumimoji="1" lang="en-US" altLang="ja-JP" sz="1100" dirty="0" smtClean="0">
                          <a:solidFill>
                            <a:schemeClr val="tx1"/>
                          </a:solidFill>
                          <a:latin typeface="+mj-lt"/>
                          <a:ea typeface="Meiryo UI" panose="020B0604030504040204" pitchFamily="50" charset="-128"/>
                          <a:cs typeface="Meiryo UI" panose="020B0604030504040204" pitchFamily="50" charset="-128"/>
                        </a:rPr>
                        <a:t>https://recruit-insides.net</a:t>
                      </a:r>
                    </a:p>
                    <a:p>
                      <a:endParaRPr kumimoji="1" lang="en-US" altLang="ja-JP" sz="1100" dirty="0" smtClean="0">
                        <a:solidFill>
                          <a:schemeClr val="tx1"/>
                        </a:solidFill>
                        <a:latin typeface="+mj-lt"/>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j-lt"/>
                          <a:ea typeface="Meiryo UI" panose="020B0604030504040204" pitchFamily="50" charset="-128"/>
                          <a:cs typeface="Meiryo UI" panose="020B0604030504040204" pitchFamily="50" charset="-128"/>
                        </a:rPr>
                        <a:t>企業</a:t>
                      </a:r>
                      <a:r>
                        <a:rPr kumimoji="1" lang="en-US" altLang="ja-JP" sz="1100" dirty="0" smtClean="0">
                          <a:solidFill>
                            <a:schemeClr val="tx1"/>
                          </a:solidFill>
                          <a:latin typeface="+mj-lt"/>
                          <a:ea typeface="Meiryo UI" panose="020B0604030504040204" pitchFamily="50" charset="-128"/>
                          <a:cs typeface="Meiryo UI" panose="020B0604030504040204" pitchFamily="50" charset="-128"/>
                        </a:rPr>
                        <a:t>ID </a:t>
                      </a:r>
                      <a:r>
                        <a:rPr kumimoji="1" lang="ja-JP" altLang="en-US" sz="1100" dirty="0" smtClean="0">
                          <a:solidFill>
                            <a:schemeClr val="tx1"/>
                          </a:solidFill>
                          <a:latin typeface="+mj-lt"/>
                          <a:ea typeface="Meiryo UI" panose="020B0604030504040204" pitchFamily="50" charset="-128"/>
                          <a:cs typeface="Meiryo UI" panose="020B0604030504040204" pitchFamily="50" charset="-128"/>
                        </a:rPr>
                        <a:t>：　</a:t>
                      </a:r>
                      <a:r>
                        <a:rPr kumimoji="1" lang="en-US" altLang="ja-JP" sz="1100" dirty="0" smtClean="0">
                          <a:solidFill>
                            <a:schemeClr val="tx1"/>
                          </a:solidFill>
                          <a:latin typeface="+mj-lt"/>
                          <a:ea typeface="Meiryo UI" panose="020B0604030504040204" pitchFamily="50" charset="-128"/>
                          <a:cs typeface="Meiryo UI" panose="020B0604030504040204" pitchFamily="50" charset="-128"/>
                        </a:rPr>
                        <a:t>${</a:t>
                      </a:r>
                      <a:r>
                        <a:rPr kumimoji="1" lang="ja-JP" altLang="en-US" sz="1100" dirty="0" smtClean="0">
                          <a:solidFill>
                            <a:schemeClr val="tx1"/>
                          </a:solidFill>
                          <a:latin typeface="+mj-lt"/>
                          <a:ea typeface="Meiryo UI" panose="020B0604030504040204" pitchFamily="50" charset="-128"/>
                          <a:cs typeface="Meiryo UI" panose="020B0604030504040204" pitchFamily="50" charset="-128"/>
                        </a:rPr>
                        <a:t>企業</a:t>
                      </a:r>
                      <a:r>
                        <a:rPr kumimoji="1" lang="en-US" altLang="ja-JP" sz="1100" dirty="0" smtClean="0">
                          <a:solidFill>
                            <a:schemeClr val="tx1"/>
                          </a:solidFill>
                          <a:latin typeface="+mj-lt"/>
                          <a:ea typeface="Meiryo UI" panose="020B0604030504040204" pitchFamily="50" charset="-128"/>
                          <a:cs typeface="Meiryo UI" panose="020B0604030504040204" pitchFamily="50" charset="-128"/>
                        </a:rPr>
                        <a:t>ID}</a:t>
                      </a:r>
                    </a:p>
                    <a:p>
                      <a:r>
                        <a:rPr kumimoji="1" lang="ja-JP" altLang="en-US" sz="1100" dirty="0" smtClean="0">
                          <a:solidFill>
                            <a:schemeClr val="tx1"/>
                          </a:solidFill>
                          <a:latin typeface="+mj-lt"/>
                          <a:ea typeface="Meiryo UI" panose="020B0604030504040204" pitchFamily="50" charset="-128"/>
                          <a:cs typeface="Meiryo UI" panose="020B0604030504040204" pitchFamily="50" charset="-128"/>
                        </a:rPr>
                        <a:t>ユーザー</a:t>
                      </a:r>
                      <a:r>
                        <a:rPr kumimoji="1" lang="en-US" altLang="ja-JP" sz="1100" dirty="0" smtClean="0">
                          <a:solidFill>
                            <a:schemeClr val="tx1"/>
                          </a:solidFill>
                          <a:latin typeface="+mj-lt"/>
                          <a:ea typeface="Meiryo UI" panose="020B0604030504040204" pitchFamily="50" charset="-128"/>
                          <a:cs typeface="Meiryo UI" panose="020B0604030504040204" pitchFamily="50" charset="-128"/>
                        </a:rPr>
                        <a:t>ID </a:t>
                      </a:r>
                      <a:r>
                        <a:rPr kumimoji="1" lang="ja-JP" altLang="en-US" sz="1100" dirty="0" smtClean="0">
                          <a:solidFill>
                            <a:schemeClr val="tx1"/>
                          </a:solidFill>
                          <a:latin typeface="+mj-lt"/>
                          <a:ea typeface="Meiryo UI" panose="020B0604030504040204" pitchFamily="50" charset="-128"/>
                          <a:cs typeface="Meiryo UI" panose="020B0604030504040204" pitchFamily="50" charset="-128"/>
                        </a:rPr>
                        <a:t>：　</a:t>
                      </a:r>
                      <a:r>
                        <a:rPr kumimoji="1" lang="en-US" altLang="ja-JP" sz="1100" dirty="0" smtClean="0">
                          <a:solidFill>
                            <a:schemeClr val="tx1"/>
                          </a:solidFill>
                          <a:latin typeface="+mj-lt"/>
                          <a:ea typeface="Meiryo UI" panose="020B0604030504040204" pitchFamily="50" charset="-128"/>
                          <a:cs typeface="Meiryo UI" panose="020B0604030504040204" pitchFamily="50" charset="-128"/>
                        </a:rPr>
                        <a:t>${</a:t>
                      </a:r>
                      <a:r>
                        <a:rPr kumimoji="1" lang="ja-JP" altLang="en-US" sz="1100" dirty="0" smtClean="0">
                          <a:solidFill>
                            <a:schemeClr val="tx1"/>
                          </a:solidFill>
                          <a:latin typeface="+mj-lt"/>
                          <a:ea typeface="Meiryo UI" panose="020B0604030504040204" pitchFamily="50" charset="-128"/>
                          <a:cs typeface="Meiryo UI" panose="020B0604030504040204" pitchFamily="50" charset="-128"/>
                        </a:rPr>
                        <a:t>ユーザー</a:t>
                      </a:r>
                      <a:r>
                        <a:rPr kumimoji="1" lang="en-US" altLang="ja-JP" sz="1100" dirty="0" smtClean="0">
                          <a:solidFill>
                            <a:schemeClr val="tx1"/>
                          </a:solidFill>
                          <a:latin typeface="+mj-lt"/>
                          <a:ea typeface="Meiryo UI" panose="020B0604030504040204" pitchFamily="50" charset="-128"/>
                          <a:cs typeface="Meiryo UI" panose="020B0604030504040204" pitchFamily="50" charset="-128"/>
                        </a:rPr>
                        <a:t>ID}</a:t>
                      </a:r>
                    </a:p>
                    <a:p>
                      <a:r>
                        <a:rPr kumimoji="1" lang="en-US" altLang="ja-JP" sz="1100" dirty="0" smtClean="0">
                          <a:solidFill>
                            <a:schemeClr val="tx1"/>
                          </a:solidFill>
                          <a:latin typeface="+mj-lt"/>
                          <a:ea typeface="Meiryo UI" panose="020B0604030504040204" pitchFamily="50" charset="-128"/>
                          <a:cs typeface="Meiryo UI" panose="020B0604030504040204" pitchFamily="50" charset="-128"/>
                        </a:rPr>
                        <a:t>※</a:t>
                      </a:r>
                      <a:r>
                        <a:rPr kumimoji="1" lang="ja-JP" altLang="en-US" sz="1100" dirty="0" smtClean="0">
                          <a:solidFill>
                            <a:schemeClr val="tx1"/>
                          </a:solidFill>
                          <a:latin typeface="+mj-lt"/>
                          <a:ea typeface="Meiryo UI" panose="020B0604030504040204" pitchFamily="50" charset="-128"/>
                          <a:cs typeface="Meiryo UI" panose="020B0604030504040204" pitchFamily="50" charset="-128"/>
                        </a:rPr>
                        <a:t>メンバーが回答を完了していない場合、結果は表示されません。</a:t>
                      </a:r>
                    </a:p>
                    <a:p>
                      <a:r>
                        <a:rPr kumimoji="1" lang="en-US" altLang="ja-JP" sz="1100" dirty="0" smtClean="0">
                          <a:solidFill>
                            <a:schemeClr val="tx1"/>
                          </a:solidFill>
                          <a:latin typeface="+mj-lt"/>
                          <a:ea typeface="Meiryo UI" panose="020B0604030504040204" pitchFamily="50" charset="-128"/>
                          <a:cs typeface="Meiryo UI" panose="020B0604030504040204" pitchFamily="50" charset="-128"/>
                        </a:rPr>
                        <a:t>---------------------------------------------------</a:t>
                      </a:r>
                    </a:p>
                    <a:p>
                      <a:endParaRPr kumimoji="1" lang="en-US" altLang="ja-JP" sz="1100" dirty="0" smtClean="0">
                        <a:solidFill>
                          <a:schemeClr val="tx1"/>
                        </a:solidFill>
                        <a:latin typeface="+mj-lt"/>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j-lt"/>
                          <a:ea typeface="Meiryo UI" panose="020B0604030504040204" pitchFamily="50" charset="-128"/>
                          <a:cs typeface="Meiryo UI" panose="020B0604030504040204" pitchFamily="50" charset="-128"/>
                        </a:rPr>
                        <a:t>＜結果をみるにあたっての心構え＞</a:t>
                      </a:r>
                    </a:p>
                    <a:p>
                      <a:r>
                        <a:rPr kumimoji="1" lang="ja-JP" altLang="en-US" sz="1100" dirty="0" smtClean="0">
                          <a:solidFill>
                            <a:schemeClr val="tx1"/>
                          </a:solidFill>
                          <a:latin typeface="+mj-lt"/>
                          <a:ea typeface="Meiryo UI" panose="020B0604030504040204" pitchFamily="50" charset="-128"/>
                          <a:cs typeface="Meiryo UI" panose="020B0604030504040204" pitchFamily="50" charset="-128"/>
                        </a:rPr>
                        <a:t>結果には、現在のあなたのコンディションと、あなたの特徴を踏まえて</a:t>
                      </a:r>
                    </a:p>
                    <a:p>
                      <a:r>
                        <a:rPr kumimoji="1" lang="ja-JP" altLang="en-US" sz="1100" dirty="0" smtClean="0">
                          <a:solidFill>
                            <a:schemeClr val="tx1"/>
                          </a:solidFill>
                          <a:latin typeface="+mj-lt"/>
                          <a:ea typeface="Meiryo UI" panose="020B0604030504040204" pitchFamily="50" charset="-128"/>
                          <a:cs typeface="Meiryo UI" panose="020B0604030504040204" pitchFamily="50" charset="-128"/>
                        </a:rPr>
                        <a:t>アルゴリズムから導かれたアドバイスが書かれています。</a:t>
                      </a:r>
                    </a:p>
                    <a:p>
                      <a:r>
                        <a:rPr kumimoji="1" lang="ja-JP" altLang="en-US" sz="1100" dirty="0" smtClean="0">
                          <a:solidFill>
                            <a:schemeClr val="tx1"/>
                          </a:solidFill>
                          <a:latin typeface="+mj-lt"/>
                          <a:ea typeface="Meiryo UI" panose="020B0604030504040204" pitchFamily="50" charset="-128"/>
                          <a:cs typeface="Meiryo UI" panose="020B0604030504040204" pitchFamily="50" charset="-128"/>
                        </a:rPr>
                        <a:t>自己理解を深め、よりよい状態で仕事をしていくために活用してください。</a:t>
                      </a:r>
                      <a:endParaRPr kumimoji="1" lang="en-US" altLang="ja-JP" sz="1100" dirty="0" smtClean="0">
                        <a:solidFill>
                          <a:schemeClr val="tx1"/>
                        </a:solidFill>
                        <a:latin typeface="+mj-lt"/>
                        <a:ea typeface="Meiryo UI" panose="020B0604030504040204" pitchFamily="50" charset="-128"/>
                        <a:cs typeface="Meiryo UI" panose="020B0604030504040204" pitchFamily="50" charset="-128"/>
                      </a:endParaRPr>
                    </a:p>
                  </a:txBody>
                  <a:tcPr>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7" name="テキスト ボックス 6"/>
          <p:cNvSpPr txBox="1"/>
          <p:nvPr/>
        </p:nvSpPr>
        <p:spPr>
          <a:xfrm>
            <a:off x="148225" y="2143328"/>
            <a:ext cx="4011034" cy="1323439"/>
          </a:xfrm>
          <a:prstGeom prst="rect">
            <a:avLst/>
          </a:prstGeom>
          <a:noFill/>
        </p:spPr>
        <p:txBody>
          <a:bodyPr wrap="none" rtlCol="0">
            <a:spAutoFit/>
          </a:bodyPr>
          <a:lstStyle/>
          <a:p>
            <a:r>
              <a:rPr lang="ja-JP" altLang="en-US" sz="2000" spc="100" dirty="0" smtClean="0">
                <a:latin typeface="+mj-lt"/>
                <a:ea typeface="Meiryo UI" panose="020B0604030504040204" pitchFamily="50" charset="-128"/>
                <a:cs typeface="Meiryo UI" panose="020B0604030504040204" pitchFamily="50" charset="-128"/>
              </a:rPr>
              <a:t>「</a:t>
            </a:r>
            <a:r>
              <a:rPr lang="en-US" altLang="ja-JP" sz="2000" b="1" spc="100" dirty="0" smtClean="0">
                <a:latin typeface="+mj-lt"/>
                <a:ea typeface="Meiryo UI" panose="020B0604030504040204" pitchFamily="50" charset="-128"/>
                <a:cs typeface="Meiryo UI" panose="020B0604030504040204" pitchFamily="50" charset="-128"/>
              </a:rPr>
              <a:t>INSIDES</a:t>
            </a:r>
            <a:r>
              <a:rPr lang="ja-JP" altLang="en-US" sz="2000" b="1" spc="100" dirty="0" smtClean="0">
                <a:latin typeface="+mj-lt"/>
                <a:ea typeface="Meiryo UI" panose="020B0604030504040204" pitchFamily="50" charset="-128"/>
                <a:cs typeface="Meiryo UI" panose="020B0604030504040204" pitchFamily="50" charset="-128"/>
              </a:rPr>
              <a:t>事務局</a:t>
            </a:r>
            <a:r>
              <a:rPr lang="ja-JP" altLang="en-US" sz="2000" spc="100" dirty="0" smtClean="0">
                <a:latin typeface="+mj-lt"/>
                <a:ea typeface="Meiryo UI" panose="020B0604030504040204" pitchFamily="50" charset="-128"/>
                <a:cs typeface="Meiryo UI" panose="020B0604030504040204" pitchFamily="50" charset="-128"/>
              </a:rPr>
              <a:t>」から</a:t>
            </a:r>
            <a:endParaRPr lang="en-US" altLang="ja-JP" sz="2000" spc="100" dirty="0" smtClean="0">
              <a:latin typeface="+mj-lt"/>
              <a:ea typeface="Meiryo UI" panose="020B0604030504040204" pitchFamily="50" charset="-128"/>
              <a:cs typeface="Meiryo UI" panose="020B0604030504040204" pitchFamily="50" charset="-128"/>
            </a:endParaRPr>
          </a:p>
          <a:p>
            <a:r>
              <a:rPr lang="ja-JP" altLang="en-US" sz="2000" spc="100" dirty="0" smtClean="0">
                <a:latin typeface="+mj-lt"/>
                <a:ea typeface="Meiryo UI" panose="020B0604030504040204" pitchFamily="50" charset="-128"/>
                <a:cs typeface="Meiryo UI" panose="020B0604030504040204" pitchFamily="50" charset="-128"/>
              </a:rPr>
              <a:t>右記のようなメールが配信されます。</a:t>
            </a:r>
            <a:endParaRPr lang="en-US" altLang="ja-JP" sz="2000" spc="100" dirty="0" smtClean="0">
              <a:latin typeface="+mj-lt"/>
              <a:ea typeface="Meiryo UI" panose="020B0604030504040204" pitchFamily="50" charset="-128"/>
              <a:cs typeface="Meiryo UI" panose="020B0604030504040204" pitchFamily="50" charset="-128"/>
            </a:endParaRPr>
          </a:p>
          <a:p>
            <a:r>
              <a:rPr lang="en-US" altLang="ja-JP" sz="2000" spc="100" dirty="0" smtClean="0">
                <a:latin typeface="+mj-lt"/>
                <a:ea typeface="Meiryo UI" panose="020B0604030504040204" pitchFamily="50" charset="-128"/>
                <a:cs typeface="Meiryo UI" panose="020B0604030504040204" pitchFamily="50" charset="-128"/>
              </a:rPr>
              <a:t/>
            </a:r>
            <a:br>
              <a:rPr lang="en-US" altLang="ja-JP" sz="2000" spc="100" dirty="0" smtClean="0">
                <a:latin typeface="+mj-lt"/>
                <a:ea typeface="Meiryo UI" panose="020B0604030504040204" pitchFamily="50" charset="-128"/>
                <a:cs typeface="Meiryo UI" panose="020B0604030504040204" pitchFamily="50" charset="-128"/>
              </a:rPr>
            </a:br>
            <a:endParaRPr lang="en-US" altLang="ja-JP" sz="2000" u="sng" spc="100" dirty="0" smtClean="0">
              <a:latin typeface="+mj-lt"/>
              <a:ea typeface="Meiryo UI" panose="020B0604030504040204" pitchFamily="50" charset="-128"/>
              <a:cs typeface="Meiryo UI" panose="020B0604030504040204" pitchFamily="50" charset="-128"/>
            </a:endParaRPr>
          </a:p>
        </p:txBody>
      </p:sp>
      <p:sp>
        <p:nvSpPr>
          <p:cNvPr id="11" name="正方形/長方形 10"/>
          <p:cNvSpPr/>
          <p:nvPr/>
        </p:nvSpPr>
        <p:spPr>
          <a:xfrm>
            <a:off x="5119141" y="3252646"/>
            <a:ext cx="3740046" cy="1371819"/>
          </a:xfrm>
          <a:prstGeom prst="rect">
            <a:avLst/>
          </a:prstGeom>
          <a:noFill/>
          <a:ln w="28575">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6994422" y="36906"/>
            <a:ext cx="2886268" cy="12454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eiryo UI" panose="020B0604030504040204" pitchFamily="50" charset="-128"/>
                <a:ea typeface="Meiryo UI" panose="020B0604030504040204" pitchFamily="50" charset="-128"/>
              </a:rPr>
              <a:t>メンバ</a:t>
            </a:r>
            <a:r>
              <a:rPr lang="ja-JP" altLang="en-US" dirty="0" smtClean="0">
                <a:solidFill>
                  <a:schemeClr val="tx1"/>
                </a:solidFill>
                <a:latin typeface="Meiryo UI" panose="020B0604030504040204" pitchFamily="50" charset="-128"/>
                <a:ea typeface="Meiryo UI" panose="020B0604030504040204" pitchFamily="50" charset="-128"/>
              </a:rPr>
              <a:t>ーに</a:t>
            </a:r>
            <a:r>
              <a:rPr lang="en-US" altLang="ja-JP" dirty="0" smtClean="0">
                <a:solidFill>
                  <a:schemeClr val="tx1"/>
                </a:solidFill>
                <a:latin typeface="Meiryo UI" panose="020B0604030504040204" pitchFamily="50" charset="-128"/>
                <a:ea typeface="Meiryo UI" panose="020B0604030504040204" pitchFamily="50" charset="-128"/>
              </a:rPr>
              <a:t/>
            </a:r>
            <a:br>
              <a:rPr lang="en-US" altLang="ja-JP" dirty="0" smtClean="0">
                <a:solidFill>
                  <a:schemeClr val="tx1"/>
                </a:solidFill>
                <a:latin typeface="Meiryo UI" panose="020B0604030504040204" pitchFamily="50" charset="-128"/>
                <a:ea typeface="Meiryo UI" panose="020B0604030504040204" pitchFamily="50" charset="-128"/>
              </a:rPr>
            </a:br>
            <a:r>
              <a:rPr lang="ja-JP" altLang="en-US" dirty="0" smtClean="0">
                <a:solidFill>
                  <a:schemeClr val="tx1"/>
                </a:solidFill>
                <a:latin typeface="Meiryo UI" panose="020B0604030504040204" pitchFamily="50" charset="-128"/>
                <a:ea typeface="Meiryo UI" panose="020B0604030504040204" pitchFamily="50" charset="-128"/>
              </a:rPr>
              <a:t>結果を閲覧させない</a:t>
            </a:r>
            <a:r>
              <a:rPr lang="en-US" altLang="ja-JP" dirty="0" smtClean="0">
                <a:solidFill>
                  <a:schemeClr val="tx1"/>
                </a:solidFill>
                <a:latin typeface="Meiryo UI" panose="020B0604030504040204" pitchFamily="50" charset="-128"/>
                <a:ea typeface="Meiryo UI" panose="020B0604030504040204" pitchFamily="50" charset="-128"/>
              </a:rPr>
              <a:t/>
            </a:r>
            <a:br>
              <a:rPr lang="en-US" altLang="ja-JP" dirty="0" smtClean="0">
                <a:solidFill>
                  <a:schemeClr val="tx1"/>
                </a:solidFill>
                <a:latin typeface="Meiryo UI" panose="020B0604030504040204" pitchFamily="50" charset="-128"/>
                <a:ea typeface="Meiryo UI" panose="020B0604030504040204" pitchFamily="50" charset="-128"/>
              </a:rPr>
            </a:br>
            <a:r>
              <a:rPr lang="ja-JP" altLang="en-US" dirty="0" smtClean="0">
                <a:solidFill>
                  <a:schemeClr val="tx1"/>
                </a:solidFill>
                <a:latin typeface="Meiryo UI" panose="020B0604030504040204" pitchFamily="50" charset="-128"/>
                <a:ea typeface="Meiryo UI" panose="020B0604030504040204" pitchFamily="50" charset="-128"/>
              </a:rPr>
              <a:t>場合は削除してください</a:t>
            </a:r>
            <a:endParaRPr lang="en-US" altLang="ja-JP"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532543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47338" y="2488366"/>
            <a:ext cx="9338872" cy="6520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もくじ</a:t>
            </a:r>
            <a:endParaRPr kumimoji="1" lang="ja-JP" altLang="en-US" dirty="0"/>
          </a:p>
        </p:txBody>
      </p:sp>
      <p:sp>
        <p:nvSpPr>
          <p:cNvPr id="3" name="コンテンツ プレースホルダー 2"/>
          <p:cNvSpPr>
            <a:spLocks noGrp="1"/>
          </p:cNvSpPr>
          <p:nvPr>
            <p:ph idx="1"/>
          </p:nvPr>
        </p:nvSpPr>
        <p:spPr/>
        <p:txBody>
          <a:bodyPr anchor="ctr">
            <a:normAutofit/>
          </a:bodyPr>
          <a:lstStyle/>
          <a:p>
            <a:pPr marL="809625" indent="-630238">
              <a:lnSpc>
                <a:spcPct val="150000"/>
              </a:lnSpc>
              <a:buClr>
                <a:srgbClr val="0070C0"/>
              </a:buClr>
              <a:buFont typeface="+mj-lt"/>
              <a:buAutoNum type="arabicPeriod"/>
            </a:pPr>
            <a:r>
              <a:rPr kumimoji="1" lang="en-US" altLang="ja-JP" sz="3200" b="1" spc="160" dirty="0" smtClean="0"/>
              <a:t>INSIDES</a:t>
            </a:r>
            <a:r>
              <a:rPr kumimoji="1" lang="ja-JP" altLang="en-US" sz="3200" b="1" spc="160" dirty="0" smtClean="0"/>
              <a:t>について</a:t>
            </a:r>
            <a:endParaRPr kumimoji="1" lang="en-US" altLang="ja-JP" sz="3200" b="1" spc="160" dirty="0" smtClean="0"/>
          </a:p>
          <a:p>
            <a:pPr marL="809625" indent="-630238">
              <a:lnSpc>
                <a:spcPct val="150000"/>
              </a:lnSpc>
              <a:buClr>
                <a:srgbClr val="0070C0"/>
              </a:buClr>
              <a:buFont typeface="+mj-lt"/>
              <a:buAutoNum type="arabicPeriod"/>
            </a:pPr>
            <a:r>
              <a:rPr lang="ja-JP" altLang="en-US" sz="3200" b="1" spc="160" dirty="0" smtClean="0"/>
              <a:t>アンケートの回答方法</a:t>
            </a:r>
            <a:endParaRPr lang="en-US" altLang="ja-JP" sz="3200" b="1" spc="160" dirty="0" smtClean="0"/>
          </a:p>
          <a:p>
            <a:pPr marL="809625" indent="-630238">
              <a:lnSpc>
                <a:spcPct val="150000"/>
              </a:lnSpc>
              <a:buClr>
                <a:srgbClr val="0070C0"/>
              </a:buClr>
              <a:buFont typeface="+mj-lt"/>
              <a:buAutoNum type="arabicPeriod"/>
            </a:pPr>
            <a:r>
              <a:rPr lang="ja-JP" altLang="en-US" sz="3200" b="1" spc="160" dirty="0"/>
              <a:t>結果</a:t>
            </a:r>
            <a:r>
              <a:rPr lang="ja-JP" altLang="en-US" sz="3200" b="1" spc="160" dirty="0" smtClean="0"/>
              <a:t>の閲覧方法</a:t>
            </a:r>
            <a:endParaRPr lang="en-US" altLang="ja-JP" sz="3200" b="1" spc="160" dirty="0" smtClean="0"/>
          </a:p>
        </p:txBody>
      </p:sp>
      <p:sp>
        <p:nvSpPr>
          <p:cNvPr id="4" name="フッター プレースホルダー 3"/>
          <p:cNvSpPr>
            <a:spLocks noGrp="1"/>
          </p:cNvSpPr>
          <p:nvPr>
            <p:ph type="ftr" sz="quarter" idx="11"/>
          </p:nvPr>
        </p:nvSpPr>
        <p:spPr/>
        <p:txBody>
          <a:bodyPr/>
          <a:lstStyle/>
          <a:p>
            <a:r>
              <a:rPr kumimoji="1" lang="en-US" altLang="ja-JP" smtClean="0"/>
              <a:t>(C)Recruit Management Solutions Co., Ltd.</a:t>
            </a:r>
            <a:endParaRPr kumimoji="1" lang="ja-JP" altLang="en-US"/>
          </a:p>
        </p:txBody>
      </p:sp>
      <p:sp>
        <p:nvSpPr>
          <p:cNvPr id="5" name="スライド番号プレースホルダー 4"/>
          <p:cNvSpPr>
            <a:spLocks noGrp="1"/>
          </p:cNvSpPr>
          <p:nvPr>
            <p:ph type="sldNum" sz="quarter" idx="12"/>
          </p:nvPr>
        </p:nvSpPr>
        <p:spPr/>
        <p:txBody>
          <a:bodyPr/>
          <a:lstStyle/>
          <a:p>
            <a:fld id="{13DCE293-928F-46E2-9713-CE7045A8AC7D}" type="slidenum">
              <a:rPr kumimoji="1" lang="ja-JP" altLang="en-US" smtClean="0"/>
              <a:pPr/>
              <a:t>1</a:t>
            </a:fld>
            <a:endParaRPr kumimoji="1" lang="ja-JP" altLang="en-US"/>
          </a:p>
        </p:txBody>
      </p:sp>
      <p:sp>
        <p:nvSpPr>
          <p:cNvPr id="7" name="正方形/長方形 6"/>
          <p:cNvSpPr/>
          <p:nvPr/>
        </p:nvSpPr>
        <p:spPr>
          <a:xfrm>
            <a:off x="6994422" y="36906"/>
            <a:ext cx="2886268" cy="12454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eiryo UI" panose="020B0604030504040204" pitchFamily="50" charset="-128"/>
                <a:ea typeface="Meiryo UI" panose="020B0604030504040204" pitchFamily="50" charset="-128"/>
              </a:rPr>
              <a:t>メンバー</a:t>
            </a:r>
            <a:r>
              <a:rPr lang="ja-JP" altLang="en-US" dirty="0" smtClean="0">
                <a:solidFill>
                  <a:schemeClr val="tx1"/>
                </a:solidFill>
                <a:latin typeface="Meiryo UI" panose="020B0604030504040204" pitchFamily="50" charset="-128"/>
                <a:ea typeface="Meiryo UI" panose="020B0604030504040204" pitchFamily="50" charset="-128"/>
              </a:rPr>
              <a:t>に</a:t>
            </a:r>
            <a:r>
              <a:rPr lang="en-US" altLang="ja-JP" dirty="0" smtClean="0">
                <a:solidFill>
                  <a:schemeClr val="tx1"/>
                </a:solidFill>
                <a:latin typeface="Meiryo UI" panose="020B0604030504040204" pitchFamily="50" charset="-128"/>
                <a:ea typeface="Meiryo UI" panose="020B0604030504040204" pitchFamily="50" charset="-128"/>
              </a:rPr>
              <a:t/>
            </a:r>
            <a:br>
              <a:rPr lang="en-US" altLang="ja-JP" dirty="0" smtClean="0">
                <a:solidFill>
                  <a:schemeClr val="tx1"/>
                </a:solidFill>
                <a:latin typeface="Meiryo UI" panose="020B0604030504040204" pitchFamily="50" charset="-128"/>
                <a:ea typeface="Meiryo UI" panose="020B0604030504040204" pitchFamily="50" charset="-128"/>
              </a:rPr>
            </a:br>
            <a:r>
              <a:rPr lang="ja-JP" altLang="en-US" dirty="0" smtClean="0">
                <a:solidFill>
                  <a:schemeClr val="tx1"/>
                </a:solidFill>
                <a:latin typeface="Meiryo UI" panose="020B0604030504040204" pitchFamily="50" charset="-128"/>
                <a:ea typeface="Meiryo UI" panose="020B0604030504040204" pitchFamily="50" charset="-128"/>
              </a:rPr>
              <a:t>結果を</a:t>
            </a:r>
            <a:r>
              <a:rPr lang="ja-JP" altLang="en-US" dirty="0">
                <a:solidFill>
                  <a:schemeClr val="tx1"/>
                </a:solidFill>
                <a:latin typeface="Meiryo UI" panose="020B0604030504040204" pitchFamily="50" charset="-128"/>
                <a:ea typeface="Meiryo UI" panose="020B0604030504040204" pitchFamily="50" charset="-128"/>
              </a:rPr>
              <a:t>見せない場合</a:t>
            </a:r>
            <a:r>
              <a:rPr lang="ja-JP" altLang="en-US" dirty="0" smtClean="0">
                <a:solidFill>
                  <a:schemeClr val="tx1"/>
                </a:solidFill>
                <a:latin typeface="Meiryo UI" panose="020B0604030504040204" pitchFamily="50" charset="-128"/>
                <a:ea typeface="Meiryo UI" panose="020B0604030504040204" pitchFamily="50" charset="-128"/>
              </a:rPr>
              <a:t>は、</a:t>
            </a:r>
            <a:r>
              <a:rPr lang="en-US" altLang="ja-JP" dirty="0" smtClean="0">
                <a:solidFill>
                  <a:schemeClr val="tx1"/>
                </a:solidFill>
                <a:latin typeface="Meiryo UI" panose="020B0604030504040204" pitchFamily="50" charset="-128"/>
                <a:ea typeface="Meiryo UI" panose="020B0604030504040204" pitchFamily="50" charset="-128"/>
              </a:rPr>
              <a:t/>
            </a:r>
            <a:br>
              <a:rPr lang="en-US" altLang="ja-JP" dirty="0" smtClean="0">
                <a:solidFill>
                  <a:schemeClr val="tx1"/>
                </a:solidFill>
                <a:latin typeface="Meiryo UI" panose="020B0604030504040204" pitchFamily="50" charset="-128"/>
                <a:ea typeface="Meiryo UI" panose="020B0604030504040204" pitchFamily="50" charset="-128"/>
              </a:rPr>
            </a:br>
            <a:r>
              <a:rPr lang="en-US" altLang="ja-JP" dirty="0" smtClean="0">
                <a:solidFill>
                  <a:schemeClr val="tx1"/>
                </a:solidFill>
                <a:latin typeface="Meiryo UI" panose="020B0604030504040204" pitchFamily="50" charset="-128"/>
                <a:ea typeface="Meiryo UI" panose="020B0604030504040204" pitchFamily="50" charset="-128"/>
              </a:rPr>
              <a:t>3</a:t>
            </a:r>
            <a:r>
              <a:rPr lang="ja-JP" altLang="en-US" dirty="0" err="1" smtClean="0">
                <a:solidFill>
                  <a:schemeClr val="tx1"/>
                </a:solidFill>
                <a:latin typeface="Meiryo UI" panose="020B0604030504040204" pitchFamily="50" charset="-128"/>
                <a:ea typeface="Meiryo UI" panose="020B0604030504040204" pitchFamily="50" charset="-128"/>
              </a:rPr>
              <a:t>を削</a:t>
            </a:r>
            <a:r>
              <a:rPr lang="ja-JP" altLang="en-US" dirty="0" smtClean="0">
                <a:solidFill>
                  <a:schemeClr val="tx1"/>
                </a:solidFill>
                <a:latin typeface="Meiryo UI" panose="020B0604030504040204" pitchFamily="50" charset="-128"/>
                <a:ea typeface="Meiryo UI" panose="020B0604030504040204" pitchFamily="50" charset="-128"/>
              </a:rPr>
              <a:t>除してください</a:t>
            </a:r>
            <a:endParaRPr lang="en-US" altLang="ja-JP"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413152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556259" y="1950073"/>
            <a:ext cx="8662195" cy="4473212"/>
          </a:xfrm>
          <a:prstGeom prst="rect">
            <a:avLst/>
          </a:prstGeom>
          <a:ln w="12700">
            <a:solidFill>
              <a:schemeClr val="tx1"/>
            </a:solidFill>
          </a:ln>
        </p:spPr>
      </p:pic>
      <p:sp>
        <p:nvSpPr>
          <p:cNvPr id="2" name="タイトル 1"/>
          <p:cNvSpPr>
            <a:spLocks noGrp="1"/>
          </p:cNvSpPr>
          <p:nvPr>
            <p:ph type="title"/>
          </p:nvPr>
        </p:nvSpPr>
        <p:spPr/>
        <p:txBody>
          <a:bodyPr/>
          <a:lstStyle/>
          <a:p>
            <a:r>
              <a:rPr lang="ja-JP" altLang="en-US" dirty="0"/>
              <a:t>結果レポートの閲覧方法</a:t>
            </a:r>
            <a:endParaRPr kumimoji="1" lang="ja-JP" altLang="en-US" dirty="0"/>
          </a:p>
        </p:txBody>
      </p:sp>
      <p:sp>
        <p:nvSpPr>
          <p:cNvPr id="7" name="テキスト ボックス 6"/>
          <p:cNvSpPr txBox="1"/>
          <p:nvPr/>
        </p:nvSpPr>
        <p:spPr>
          <a:xfrm>
            <a:off x="425533" y="1045868"/>
            <a:ext cx="5723042" cy="784830"/>
          </a:xfrm>
          <a:prstGeom prst="rect">
            <a:avLst/>
          </a:prstGeom>
          <a:noFill/>
        </p:spPr>
        <p:txBody>
          <a:bodyPr wrap="none" rtlCol="0">
            <a:spAutoFit/>
          </a:bodyPr>
          <a:lstStyle/>
          <a:p>
            <a:pPr>
              <a:spcBef>
                <a:spcPts val="600"/>
              </a:spcBef>
            </a:pPr>
            <a:r>
              <a:rPr lang="ja-JP" altLang="en-US" sz="2000" spc="100" dirty="0">
                <a:ea typeface="Meiryo UI" panose="020B0604030504040204" pitchFamily="50" charset="-128"/>
                <a:cs typeface="Meiryo UI" panose="020B0604030504040204" pitchFamily="50" charset="-128"/>
              </a:rPr>
              <a:t>結果を閲覧できるアンケートの一覧が表示</a:t>
            </a:r>
            <a:r>
              <a:rPr lang="ja-JP" altLang="en-US" sz="2000" spc="100" dirty="0" smtClean="0">
                <a:ea typeface="Meiryo UI" panose="020B0604030504040204" pitchFamily="50" charset="-128"/>
                <a:cs typeface="Meiryo UI" panose="020B0604030504040204" pitchFamily="50" charset="-128"/>
              </a:rPr>
              <a:t>されます。</a:t>
            </a:r>
            <a:endParaRPr lang="ja-JP" altLang="en-US" sz="2000" spc="100" dirty="0">
              <a:ea typeface="Meiryo UI" panose="020B0604030504040204" pitchFamily="50" charset="-128"/>
              <a:cs typeface="Meiryo UI" panose="020B0604030504040204" pitchFamily="50" charset="-128"/>
            </a:endParaRPr>
          </a:p>
          <a:p>
            <a:pPr>
              <a:spcBef>
                <a:spcPts val="600"/>
              </a:spcBef>
            </a:pPr>
            <a:r>
              <a:rPr lang="ja-JP" altLang="en-US" sz="2000" spc="100" dirty="0">
                <a:ea typeface="Meiryo UI" panose="020B0604030504040204" pitchFamily="50" charset="-128"/>
                <a:cs typeface="Meiryo UI" panose="020B0604030504040204" pitchFamily="50" charset="-128"/>
              </a:rPr>
              <a:t>「結果を見る」をクリックしてください。</a:t>
            </a:r>
          </a:p>
        </p:txBody>
      </p:sp>
      <p:sp>
        <p:nvSpPr>
          <p:cNvPr id="8" name="正方形/長方形 7"/>
          <p:cNvSpPr/>
          <p:nvPr/>
        </p:nvSpPr>
        <p:spPr>
          <a:xfrm>
            <a:off x="8008708" y="5714008"/>
            <a:ext cx="1030361" cy="388650"/>
          </a:xfrm>
          <a:prstGeom prst="rect">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6994422" y="36906"/>
            <a:ext cx="2886268" cy="12454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eiryo UI" panose="020B0604030504040204" pitchFamily="50" charset="-128"/>
                <a:ea typeface="Meiryo UI" panose="020B0604030504040204" pitchFamily="50" charset="-128"/>
              </a:rPr>
              <a:t>メンバ</a:t>
            </a:r>
            <a:r>
              <a:rPr lang="ja-JP" altLang="en-US" dirty="0" smtClean="0">
                <a:solidFill>
                  <a:schemeClr val="tx1"/>
                </a:solidFill>
                <a:latin typeface="Meiryo UI" panose="020B0604030504040204" pitchFamily="50" charset="-128"/>
                <a:ea typeface="Meiryo UI" panose="020B0604030504040204" pitchFamily="50" charset="-128"/>
              </a:rPr>
              <a:t>ーに</a:t>
            </a:r>
            <a:r>
              <a:rPr lang="en-US" altLang="ja-JP" dirty="0" smtClean="0">
                <a:solidFill>
                  <a:schemeClr val="tx1"/>
                </a:solidFill>
                <a:latin typeface="Meiryo UI" panose="020B0604030504040204" pitchFamily="50" charset="-128"/>
                <a:ea typeface="Meiryo UI" panose="020B0604030504040204" pitchFamily="50" charset="-128"/>
              </a:rPr>
              <a:t/>
            </a:r>
            <a:br>
              <a:rPr lang="en-US" altLang="ja-JP" dirty="0" smtClean="0">
                <a:solidFill>
                  <a:schemeClr val="tx1"/>
                </a:solidFill>
                <a:latin typeface="Meiryo UI" panose="020B0604030504040204" pitchFamily="50" charset="-128"/>
                <a:ea typeface="Meiryo UI" panose="020B0604030504040204" pitchFamily="50" charset="-128"/>
              </a:rPr>
            </a:br>
            <a:r>
              <a:rPr lang="ja-JP" altLang="en-US" dirty="0" smtClean="0">
                <a:solidFill>
                  <a:schemeClr val="tx1"/>
                </a:solidFill>
                <a:latin typeface="Meiryo UI" panose="020B0604030504040204" pitchFamily="50" charset="-128"/>
                <a:ea typeface="Meiryo UI" panose="020B0604030504040204" pitchFamily="50" charset="-128"/>
              </a:rPr>
              <a:t>結果を閲覧させない</a:t>
            </a:r>
            <a:r>
              <a:rPr lang="en-US" altLang="ja-JP" dirty="0" smtClean="0">
                <a:solidFill>
                  <a:schemeClr val="tx1"/>
                </a:solidFill>
                <a:latin typeface="Meiryo UI" panose="020B0604030504040204" pitchFamily="50" charset="-128"/>
                <a:ea typeface="Meiryo UI" panose="020B0604030504040204" pitchFamily="50" charset="-128"/>
              </a:rPr>
              <a:t/>
            </a:r>
            <a:br>
              <a:rPr lang="en-US" altLang="ja-JP" dirty="0" smtClean="0">
                <a:solidFill>
                  <a:schemeClr val="tx1"/>
                </a:solidFill>
                <a:latin typeface="Meiryo UI" panose="020B0604030504040204" pitchFamily="50" charset="-128"/>
                <a:ea typeface="Meiryo UI" panose="020B0604030504040204" pitchFamily="50" charset="-128"/>
              </a:rPr>
            </a:br>
            <a:r>
              <a:rPr lang="ja-JP" altLang="en-US" dirty="0" smtClean="0">
                <a:solidFill>
                  <a:schemeClr val="tx1"/>
                </a:solidFill>
                <a:latin typeface="Meiryo UI" panose="020B0604030504040204" pitchFamily="50" charset="-128"/>
                <a:ea typeface="Meiryo UI" panose="020B0604030504040204" pitchFamily="50" charset="-128"/>
              </a:rPr>
              <a:t>場合は削除してください</a:t>
            </a:r>
            <a:endParaRPr lang="en-US" altLang="ja-JP" dirty="0">
              <a:solidFill>
                <a:schemeClr val="tx1"/>
              </a:solidFill>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p:txBody>
          <a:bodyPr/>
          <a:lstStyle/>
          <a:p>
            <a:r>
              <a:rPr kumimoji="1" lang="en-US" altLang="ja-JP" smtClean="0"/>
              <a:t>(C)Recruit Management Solutions Co., Ltd.</a:t>
            </a:r>
            <a:endParaRPr kumimoji="1" lang="ja-JP" altLang="en-US"/>
          </a:p>
        </p:txBody>
      </p:sp>
      <p:sp>
        <p:nvSpPr>
          <p:cNvPr id="5" name="スライド番号プレースホルダー 4"/>
          <p:cNvSpPr>
            <a:spLocks noGrp="1"/>
          </p:cNvSpPr>
          <p:nvPr>
            <p:ph type="sldNum" sz="quarter" idx="12"/>
          </p:nvPr>
        </p:nvSpPr>
        <p:spPr/>
        <p:txBody>
          <a:bodyPr/>
          <a:lstStyle/>
          <a:p>
            <a:fld id="{13DCE293-928F-46E2-9713-CE7045A8AC7D}" type="slidenum">
              <a:rPr kumimoji="1" lang="ja-JP" altLang="en-US" smtClean="0"/>
              <a:pPr/>
              <a:t>19</a:t>
            </a:fld>
            <a:endParaRPr kumimoji="1" lang="ja-JP" altLang="en-US"/>
          </a:p>
        </p:txBody>
      </p:sp>
    </p:spTree>
    <p:extLst>
      <p:ext uri="{BB962C8B-B14F-4D97-AF65-F5344CB8AC3E}">
        <p14:creationId xmlns:p14="http://schemas.microsoft.com/office/powerpoint/2010/main" val="35886162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a:off x="5389544" y="2675745"/>
            <a:ext cx="3567079" cy="3157000"/>
          </a:xfrm>
          <a:prstGeom prst="rect">
            <a:avLst/>
          </a:prstGeom>
          <a:ln>
            <a:solidFill>
              <a:schemeClr val="tx1"/>
            </a:solidFill>
          </a:ln>
        </p:spPr>
      </p:pic>
      <p:sp>
        <p:nvSpPr>
          <p:cNvPr id="4" name="タイトル 3"/>
          <p:cNvSpPr>
            <a:spLocks noGrp="1"/>
          </p:cNvSpPr>
          <p:nvPr>
            <p:ph type="title"/>
          </p:nvPr>
        </p:nvSpPr>
        <p:spPr/>
        <p:txBody>
          <a:bodyPr vert="horz" lIns="91440" tIns="45720" rIns="91440" bIns="45720" rtlCol="0" anchor="ctr" anchorCtr="0">
            <a:noAutofit/>
          </a:bodyPr>
          <a:lstStyle/>
          <a:p>
            <a:r>
              <a:rPr lang="ja-JP" altLang="en-US" dirty="0" smtClean="0"/>
              <a:t>レポートは</a:t>
            </a:r>
            <a:r>
              <a:rPr lang="en-US" altLang="ja-JP" dirty="0"/>
              <a:t>2</a:t>
            </a:r>
            <a:r>
              <a:rPr lang="ja-JP" altLang="en-US" dirty="0" smtClean="0"/>
              <a:t>種類です</a:t>
            </a:r>
            <a:endParaRPr lang="ja-JP" altLang="en-US" dirty="0"/>
          </a:p>
        </p:txBody>
      </p:sp>
      <p:sp>
        <p:nvSpPr>
          <p:cNvPr id="3" name="スライド番号プレースホルダー 2"/>
          <p:cNvSpPr>
            <a:spLocks noGrp="1"/>
          </p:cNvSpPr>
          <p:nvPr>
            <p:ph type="sldNum" sz="quarter" idx="4294967295"/>
          </p:nvPr>
        </p:nvSpPr>
        <p:spPr>
          <a:xfrm>
            <a:off x="7677150" y="6356350"/>
            <a:ext cx="2228850" cy="365125"/>
          </a:xfrm>
        </p:spPr>
        <p:txBody>
          <a:bodyPr/>
          <a:lstStyle/>
          <a:p>
            <a:fld id="{38750131-1205-496E-88EE-0781F55D44A2}" type="slidenum">
              <a:rPr lang="en-US" altLang="ja-JP" smtClean="0"/>
              <a:pPr/>
              <a:t>20</a:t>
            </a:fld>
            <a:endParaRPr lang="en-US" altLang="ja-JP"/>
          </a:p>
        </p:txBody>
      </p:sp>
      <p:cxnSp>
        <p:nvCxnSpPr>
          <p:cNvPr id="7" name="Straight Connector 16"/>
          <p:cNvCxnSpPr/>
          <p:nvPr/>
        </p:nvCxnSpPr>
        <p:spPr bwMode="gray">
          <a:xfrm>
            <a:off x="251619" y="1402629"/>
            <a:ext cx="4244105" cy="0"/>
          </a:xfrm>
          <a:prstGeom prst="line">
            <a:avLst/>
          </a:prstGeom>
          <a:ln w="12700">
            <a:solidFill>
              <a:srgbClr val="0070C0"/>
            </a:solidFill>
          </a:ln>
        </p:spPr>
        <p:style>
          <a:lnRef idx="1">
            <a:schemeClr val="accent3"/>
          </a:lnRef>
          <a:fillRef idx="0">
            <a:schemeClr val="accent3"/>
          </a:fillRef>
          <a:effectRef idx="0">
            <a:schemeClr val="accent3"/>
          </a:effectRef>
          <a:fontRef idx="minor">
            <a:schemeClr val="tx1"/>
          </a:fontRef>
        </p:style>
      </p:cxnSp>
      <p:sp>
        <p:nvSpPr>
          <p:cNvPr id="12" name="Text Placeholder 7"/>
          <p:cNvSpPr txBox="1">
            <a:spLocks/>
          </p:cNvSpPr>
          <p:nvPr/>
        </p:nvSpPr>
        <p:spPr bwMode="gray">
          <a:xfrm>
            <a:off x="913171" y="757232"/>
            <a:ext cx="2921000" cy="622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367" tIns="79367" rIns="79367" bIns="79367" anchor="b"/>
          <a:lstStyle>
            <a:lvl1pPr>
              <a:defRPr kumimoji="1" sz="1100">
                <a:solidFill>
                  <a:schemeClr val="tx2"/>
                </a:solidFill>
                <a:latin typeface="ＭＳ Ｐゴシック" panose="020B0600070205080204" pitchFamily="50" charset="-128"/>
                <a:ea typeface="ＭＳ Ｐゴシック" panose="020B0600070205080204" pitchFamily="50" charset="-128"/>
              </a:defRPr>
            </a:lvl1pPr>
            <a:lvl2pPr marL="741363" indent="-284163">
              <a:defRPr kumimoji="1" sz="1100">
                <a:solidFill>
                  <a:schemeClr val="tx2"/>
                </a:solidFill>
                <a:latin typeface="ＭＳ Ｐゴシック" panose="020B0600070205080204" pitchFamily="50" charset="-128"/>
                <a:ea typeface="ＭＳ Ｐゴシック" panose="020B0600070205080204" pitchFamily="50" charset="-128"/>
              </a:defRPr>
            </a:lvl2pPr>
            <a:lvl3pPr marL="1141413" indent="-227013">
              <a:defRPr kumimoji="1" sz="1100">
                <a:solidFill>
                  <a:schemeClr val="tx2"/>
                </a:solidFill>
                <a:latin typeface="ＭＳ Ｐゴシック" panose="020B0600070205080204" pitchFamily="50" charset="-128"/>
                <a:ea typeface="ＭＳ Ｐゴシック" panose="020B0600070205080204" pitchFamily="50" charset="-128"/>
              </a:defRPr>
            </a:lvl3pPr>
            <a:lvl4pPr marL="1598613" indent="-227013">
              <a:defRPr kumimoji="1" sz="1100">
                <a:solidFill>
                  <a:schemeClr val="tx2"/>
                </a:solidFill>
                <a:latin typeface="ＭＳ Ｐゴシック" panose="020B0600070205080204" pitchFamily="50" charset="-128"/>
                <a:ea typeface="ＭＳ Ｐゴシック" panose="020B0600070205080204" pitchFamily="50" charset="-128"/>
              </a:defRPr>
            </a:lvl4pPr>
            <a:lvl5pPr marL="2055813" indent="-227013">
              <a:defRPr kumimoji="1" sz="1100">
                <a:solidFill>
                  <a:schemeClr val="tx2"/>
                </a:solidFill>
                <a:latin typeface="ＭＳ Ｐゴシック" panose="020B0600070205080204" pitchFamily="50" charset="-128"/>
                <a:ea typeface="ＭＳ Ｐゴシック" panose="020B0600070205080204" pitchFamily="50" charset="-128"/>
              </a:defRPr>
            </a:lvl5pPr>
            <a:lvl6pPr marL="2513013" indent="-227013" eaLnBrk="0" fontAlgn="base" hangingPunct="0">
              <a:spcBef>
                <a:spcPct val="0"/>
              </a:spcBef>
              <a:spcAft>
                <a:spcPct val="0"/>
              </a:spcAft>
              <a:defRPr kumimoji="1" sz="1100">
                <a:solidFill>
                  <a:schemeClr val="tx2"/>
                </a:solidFill>
                <a:latin typeface="ＭＳ Ｐゴシック" panose="020B0600070205080204" pitchFamily="50" charset="-128"/>
                <a:ea typeface="ＭＳ Ｐゴシック" panose="020B0600070205080204" pitchFamily="50" charset="-128"/>
              </a:defRPr>
            </a:lvl6pPr>
            <a:lvl7pPr marL="2970213" indent="-227013" eaLnBrk="0" fontAlgn="base" hangingPunct="0">
              <a:spcBef>
                <a:spcPct val="0"/>
              </a:spcBef>
              <a:spcAft>
                <a:spcPct val="0"/>
              </a:spcAft>
              <a:defRPr kumimoji="1" sz="1100">
                <a:solidFill>
                  <a:schemeClr val="tx2"/>
                </a:solidFill>
                <a:latin typeface="ＭＳ Ｐゴシック" panose="020B0600070205080204" pitchFamily="50" charset="-128"/>
                <a:ea typeface="ＭＳ Ｐゴシック" panose="020B0600070205080204" pitchFamily="50" charset="-128"/>
              </a:defRPr>
            </a:lvl7pPr>
            <a:lvl8pPr marL="3427413" indent="-227013" eaLnBrk="0" fontAlgn="base" hangingPunct="0">
              <a:spcBef>
                <a:spcPct val="0"/>
              </a:spcBef>
              <a:spcAft>
                <a:spcPct val="0"/>
              </a:spcAft>
              <a:defRPr kumimoji="1" sz="1100">
                <a:solidFill>
                  <a:schemeClr val="tx2"/>
                </a:solidFill>
                <a:latin typeface="ＭＳ Ｐゴシック" panose="020B0600070205080204" pitchFamily="50" charset="-128"/>
                <a:ea typeface="ＭＳ Ｐゴシック" panose="020B0600070205080204" pitchFamily="50" charset="-128"/>
              </a:defRPr>
            </a:lvl8pPr>
            <a:lvl9pPr marL="3884613" indent="-227013" eaLnBrk="0" fontAlgn="base" hangingPunct="0">
              <a:spcBef>
                <a:spcPct val="0"/>
              </a:spcBef>
              <a:spcAft>
                <a:spcPct val="0"/>
              </a:spcAft>
              <a:defRPr kumimoji="1" sz="1100">
                <a:solidFill>
                  <a:schemeClr val="tx2"/>
                </a:solidFill>
                <a:latin typeface="ＭＳ Ｐゴシック" panose="020B0600070205080204" pitchFamily="50" charset="-128"/>
                <a:ea typeface="ＭＳ Ｐゴシック" panose="020B0600070205080204" pitchFamily="50" charset="-128"/>
              </a:defRPr>
            </a:lvl9pPr>
          </a:lstStyle>
          <a:p>
            <a:pPr algn="ctr" eaLnBrk="1" hangingPunct="1">
              <a:spcBef>
                <a:spcPts val="663"/>
              </a:spcBef>
            </a:pPr>
            <a:r>
              <a:rPr lang="ja-JP" altLang="en-US" sz="2000"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パーソナルレポート</a:t>
            </a:r>
            <a:endParaRPr lang="en-US" altLang="ja-JP" sz="2000"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Text Placeholder 5"/>
          <p:cNvSpPr txBox="1">
            <a:spLocks/>
          </p:cNvSpPr>
          <p:nvPr/>
        </p:nvSpPr>
        <p:spPr bwMode="gray">
          <a:xfrm>
            <a:off x="479685" y="1437096"/>
            <a:ext cx="4016039" cy="876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367" tIns="79367" rIns="79367" bIns="79367"/>
          <a:lstStyle>
            <a:lvl1pPr>
              <a:spcBef>
                <a:spcPct val="20000"/>
              </a:spcBef>
              <a:buChar char="•"/>
              <a:defRPr kumimoji="1" sz="3700">
                <a:solidFill>
                  <a:schemeClr val="tx1"/>
                </a:solidFill>
                <a:latin typeface="ＭＳ Ｐゴシック" panose="020B0600070205080204" pitchFamily="50" charset="-128"/>
                <a:ea typeface="ＭＳ Ｐゴシック" panose="020B0600070205080204" pitchFamily="50" charset="-128"/>
              </a:defRPr>
            </a:lvl1pPr>
            <a:lvl2pPr marL="179388" indent="-179388">
              <a:spcBef>
                <a:spcPct val="20000"/>
              </a:spcBef>
              <a:buChar char="–"/>
              <a:defRPr kumimoji="1" sz="2800">
                <a:solidFill>
                  <a:schemeClr val="tx1"/>
                </a:solidFill>
                <a:latin typeface="ＭＳ Ｐゴシック" panose="020B0600070205080204" pitchFamily="50" charset="-128"/>
                <a:ea typeface="ＭＳ Ｐゴシック" panose="020B0600070205080204" pitchFamily="50" charset="-128"/>
              </a:defRPr>
            </a:lvl2pPr>
            <a:lvl3pPr marL="358775" indent="-179388">
              <a:spcBef>
                <a:spcPct val="20000"/>
              </a:spcBef>
              <a:buChar char="•"/>
              <a:defRPr kumimoji="1" sz="2400">
                <a:solidFill>
                  <a:schemeClr val="tx1"/>
                </a:solidFill>
                <a:latin typeface="ＭＳ Ｐゴシック" panose="020B0600070205080204" pitchFamily="50" charset="-128"/>
                <a:ea typeface="ＭＳ Ｐゴシック" panose="020B0600070205080204" pitchFamily="50" charset="-128"/>
              </a:defRPr>
            </a:lvl3pPr>
            <a:lvl4pPr marL="358775" indent="-179388">
              <a:spcBef>
                <a:spcPct val="20000"/>
              </a:spcBef>
              <a:buChar char="–"/>
              <a:defRPr kumimoji="1" sz="2000">
                <a:solidFill>
                  <a:schemeClr val="tx1"/>
                </a:solidFill>
                <a:latin typeface="ＭＳ Ｐゴシック" panose="020B0600070205080204" pitchFamily="50" charset="-128"/>
                <a:ea typeface="ＭＳ Ｐゴシック" panose="020B0600070205080204" pitchFamily="50" charset="-128"/>
              </a:defRPr>
            </a:lvl4pPr>
            <a:lvl5pPr marL="358775" indent="-179388">
              <a:spcBef>
                <a:spcPct val="20000"/>
              </a:spcBef>
              <a:buChar char="»"/>
              <a:defRPr kumimoji="1" sz="2000">
                <a:solidFill>
                  <a:schemeClr val="tx1"/>
                </a:solidFill>
                <a:latin typeface="ＭＳ Ｐゴシック" panose="020B0600070205080204" pitchFamily="50" charset="-128"/>
                <a:ea typeface="ＭＳ Ｐゴシック" panose="020B0600070205080204" pitchFamily="50" charset="-128"/>
              </a:defRPr>
            </a:lvl5pPr>
            <a:lvl6pPr marL="815975" indent="-179388" eaLnBrk="0" fontAlgn="base" hangingPunct="0">
              <a:spcBef>
                <a:spcPct val="20000"/>
              </a:spcBef>
              <a:spcAft>
                <a:spcPct val="0"/>
              </a:spcAft>
              <a:buChar char="»"/>
              <a:defRPr kumimoji="1" sz="2000">
                <a:solidFill>
                  <a:schemeClr val="tx1"/>
                </a:solidFill>
                <a:latin typeface="ＭＳ Ｐゴシック" panose="020B0600070205080204" pitchFamily="50" charset="-128"/>
                <a:ea typeface="ＭＳ Ｐゴシック" panose="020B0600070205080204" pitchFamily="50" charset="-128"/>
              </a:defRPr>
            </a:lvl6pPr>
            <a:lvl7pPr marL="1273175" indent="-179388" eaLnBrk="0" fontAlgn="base" hangingPunct="0">
              <a:spcBef>
                <a:spcPct val="20000"/>
              </a:spcBef>
              <a:spcAft>
                <a:spcPct val="0"/>
              </a:spcAft>
              <a:buChar char="»"/>
              <a:defRPr kumimoji="1" sz="2000">
                <a:solidFill>
                  <a:schemeClr val="tx1"/>
                </a:solidFill>
                <a:latin typeface="ＭＳ Ｐゴシック" panose="020B0600070205080204" pitchFamily="50" charset="-128"/>
                <a:ea typeface="ＭＳ Ｐゴシック" panose="020B0600070205080204" pitchFamily="50" charset="-128"/>
              </a:defRPr>
            </a:lvl7pPr>
            <a:lvl8pPr marL="1730375" indent="-179388" eaLnBrk="0" fontAlgn="base" hangingPunct="0">
              <a:spcBef>
                <a:spcPct val="20000"/>
              </a:spcBef>
              <a:spcAft>
                <a:spcPct val="0"/>
              </a:spcAft>
              <a:buChar char="»"/>
              <a:defRPr kumimoji="1" sz="2000">
                <a:solidFill>
                  <a:schemeClr val="tx1"/>
                </a:solidFill>
                <a:latin typeface="ＭＳ Ｐゴシック" panose="020B0600070205080204" pitchFamily="50" charset="-128"/>
                <a:ea typeface="ＭＳ Ｐゴシック" panose="020B0600070205080204" pitchFamily="50" charset="-128"/>
              </a:defRPr>
            </a:lvl8pPr>
            <a:lvl9pPr marL="2187575" indent="-179388" eaLnBrk="0" fontAlgn="base" hangingPunct="0">
              <a:spcBef>
                <a:spcPct val="20000"/>
              </a:spcBef>
              <a:spcAft>
                <a:spcPct val="0"/>
              </a:spcAft>
              <a:buChar char="»"/>
              <a:defRPr kumimoji="1" sz="2000">
                <a:solidFill>
                  <a:schemeClr val="tx1"/>
                </a:solidFill>
                <a:latin typeface="ＭＳ Ｐゴシック" panose="020B0600070205080204" pitchFamily="50" charset="-128"/>
                <a:ea typeface="ＭＳ Ｐゴシック" panose="020B0600070205080204" pitchFamily="50" charset="-128"/>
              </a:defRPr>
            </a:lvl9pPr>
          </a:lstStyle>
          <a:p>
            <a:pPr marL="0" lvl="1" indent="0" eaLnBrk="1" hangingPunct="1">
              <a:spcBef>
                <a:spcPts val="661"/>
              </a:spcBef>
              <a:buNone/>
              <a:defRPr/>
            </a:pP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みなさんのコンディションについての解説と、</a:t>
            </a:r>
            <a:endParaRPr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pPr marL="0" lvl="1" indent="0" eaLnBrk="1" hangingPunct="1">
              <a:spcBef>
                <a:spcPts val="661"/>
              </a:spcBef>
              <a:buNone/>
              <a:defRPr/>
            </a:pP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ワンポイントアドバイスがかかれたレポート</a:t>
            </a:r>
            <a:r>
              <a:rPr lang="en-US" altLang="ja-JP" sz="18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800" dirty="0" smtClean="0">
                <a:latin typeface="Meiryo UI" panose="020B0604030504040204" pitchFamily="50" charset="-128"/>
                <a:ea typeface="Meiryo UI" panose="020B0604030504040204" pitchFamily="50" charset="-128"/>
                <a:cs typeface="Meiryo UI" panose="020B0604030504040204" pitchFamily="50" charset="-128"/>
              </a:rPr>
            </a:br>
            <a:endParaRPr lang="ja-JP" altLang="en-US"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Text Placeholder 7"/>
          <p:cNvSpPr txBox="1">
            <a:spLocks/>
          </p:cNvSpPr>
          <p:nvPr/>
        </p:nvSpPr>
        <p:spPr bwMode="gray">
          <a:xfrm>
            <a:off x="5710024" y="757849"/>
            <a:ext cx="2921000" cy="622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367" tIns="79367" rIns="79367" bIns="79367" anchor="b"/>
          <a:lstStyle>
            <a:lvl1pPr>
              <a:defRPr kumimoji="1" sz="1100">
                <a:solidFill>
                  <a:schemeClr val="tx2"/>
                </a:solidFill>
                <a:latin typeface="ＭＳ Ｐゴシック" panose="020B0600070205080204" pitchFamily="50" charset="-128"/>
                <a:ea typeface="ＭＳ Ｐゴシック" panose="020B0600070205080204" pitchFamily="50" charset="-128"/>
              </a:defRPr>
            </a:lvl1pPr>
            <a:lvl2pPr marL="741363" indent="-284163">
              <a:defRPr kumimoji="1" sz="1100">
                <a:solidFill>
                  <a:schemeClr val="tx2"/>
                </a:solidFill>
                <a:latin typeface="ＭＳ Ｐゴシック" panose="020B0600070205080204" pitchFamily="50" charset="-128"/>
                <a:ea typeface="ＭＳ Ｐゴシック" panose="020B0600070205080204" pitchFamily="50" charset="-128"/>
              </a:defRPr>
            </a:lvl2pPr>
            <a:lvl3pPr marL="1141413" indent="-227013">
              <a:defRPr kumimoji="1" sz="1100">
                <a:solidFill>
                  <a:schemeClr val="tx2"/>
                </a:solidFill>
                <a:latin typeface="ＭＳ Ｐゴシック" panose="020B0600070205080204" pitchFamily="50" charset="-128"/>
                <a:ea typeface="ＭＳ Ｐゴシック" panose="020B0600070205080204" pitchFamily="50" charset="-128"/>
              </a:defRPr>
            </a:lvl3pPr>
            <a:lvl4pPr marL="1598613" indent="-227013">
              <a:defRPr kumimoji="1" sz="1100">
                <a:solidFill>
                  <a:schemeClr val="tx2"/>
                </a:solidFill>
                <a:latin typeface="ＭＳ Ｐゴシック" panose="020B0600070205080204" pitchFamily="50" charset="-128"/>
                <a:ea typeface="ＭＳ Ｐゴシック" panose="020B0600070205080204" pitchFamily="50" charset="-128"/>
              </a:defRPr>
            </a:lvl4pPr>
            <a:lvl5pPr marL="2055813" indent="-227013">
              <a:defRPr kumimoji="1" sz="1100">
                <a:solidFill>
                  <a:schemeClr val="tx2"/>
                </a:solidFill>
                <a:latin typeface="ＭＳ Ｐゴシック" panose="020B0600070205080204" pitchFamily="50" charset="-128"/>
                <a:ea typeface="ＭＳ Ｐゴシック" panose="020B0600070205080204" pitchFamily="50" charset="-128"/>
              </a:defRPr>
            </a:lvl5pPr>
            <a:lvl6pPr marL="2513013" indent="-227013" eaLnBrk="0" fontAlgn="base" hangingPunct="0">
              <a:spcBef>
                <a:spcPct val="0"/>
              </a:spcBef>
              <a:spcAft>
                <a:spcPct val="0"/>
              </a:spcAft>
              <a:defRPr kumimoji="1" sz="1100">
                <a:solidFill>
                  <a:schemeClr val="tx2"/>
                </a:solidFill>
                <a:latin typeface="ＭＳ Ｐゴシック" panose="020B0600070205080204" pitchFamily="50" charset="-128"/>
                <a:ea typeface="ＭＳ Ｐゴシック" panose="020B0600070205080204" pitchFamily="50" charset="-128"/>
              </a:defRPr>
            </a:lvl6pPr>
            <a:lvl7pPr marL="2970213" indent="-227013" eaLnBrk="0" fontAlgn="base" hangingPunct="0">
              <a:spcBef>
                <a:spcPct val="0"/>
              </a:spcBef>
              <a:spcAft>
                <a:spcPct val="0"/>
              </a:spcAft>
              <a:defRPr kumimoji="1" sz="1100">
                <a:solidFill>
                  <a:schemeClr val="tx2"/>
                </a:solidFill>
                <a:latin typeface="ＭＳ Ｐゴシック" panose="020B0600070205080204" pitchFamily="50" charset="-128"/>
                <a:ea typeface="ＭＳ Ｐゴシック" panose="020B0600070205080204" pitchFamily="50" charset="-128"/>
              </a:defRPr>
            </a:lvl7pPr>
            <a:lvl8pPr marL="3427413" indent="-227013" eaLnBrk="0" fontAlgn="base" hangingPunct="0">
              <a:spcBef>
                <a:spcPct val="0"/>
              </a:spcBef>
              <a:spcAft>
                <a:spcPct val="0"/>
              </a:spcAft>
              <a:defRPr kumimoji="1" sz="1100">
                <a:solidFill>
                  <a:schemeClr val="tx2"/>
                </a:solidFill>
                <a:latin typeface="ＭＳ Ｐゴシック" panose="020B0600070205080204" pitchFamily="50" charset="-128"/>
                <a:ea typeface="ＭＳ Ｐゴシック" panose="020B0600070205080204" pitchFamily="50" charset="-128"/>
              </a:defRPr>
            </a:lvl8pPr>
            <a:lvl9pPr marL="3884613" indent="-227013" eaLnBrk="0" fontAlgn="base" hangingPunct="0">
              <a:spcBef>
                <a:spcPct val="0"/>
              </a:spcBef>
              <a:spcAft>
                <a:spcPct val="0"/>
              </a:spcAft>
              <a:defRPr kumimoji="1" sz="1100">
                <a:solidFill>
                  <a:schemeClr val="tx2"/>
                </a:solidFill>
                <a:latin typeface="ＭＳ Ｐゴシック" panose="020B0600070205080204" pitchFamily="50" charset="-128"/>
                <a:ea typeface="ＭＳ Ｐゴシック" panose="020B0600070205080204" pitchFamily="50" charset="-128"/>
              </a:defRPr>
            </a:lvl9pPr>
          </a:lstStyle>
          <a:p>
            <a:pPr algn="ctr" eaLnBrk="1" hangingPunct="1">
              <a:spcBef>
                <a:spcPts val="663"/>
              </a:spcBef>
            </a:pPr>
            <a:r>
              <a:rPr lang="ja-JP" altLang="en-US" sz="2000"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面談レポート</a:t>
            </a:r>
            <a:endParaRPr lang="en-US" altLang="ja-JP" sz="2000"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9" name="Straight Connector 16"/>
          <p:cNvCxnSpPr/>
          <p:nvPr/>
        </p:nvCxnSpPr>
        <p:spPr bwMode="gray">
          <a:xfrm>
            <a:off x="5048472" y="1402629"/>
            <a:ext cx="4244105" cy="0"/>
          </a:xfrm>
          <a:prstGeom prst="line">
            <a:avLst/>
          </a:prstGeom>
          <a:ln w="12700">
            <a:solidFill>
              <a:srgbClr val="0070C0"/>
            </a:solidFill>
          </a:ln>
        </p:spPr>
        <p:style>
          <a:lnRef idx="1">
            <a:schemeClr val="accent3"/>
          </a:lnRef>
          <a:fillRef idx="0">
            <a:schemeClr val="accent3"/>
          </a:fillRef>
          <a:effectRef idx="0">
            <a:schemeClr val="accent3"/>
          </a:effectRef>
          <a:fontRef idx="minor">
            <a:schemeClr val="tx1"/>
          </a:fontRef>
        </p:style>
      </p:cxnSp>
      <p:sp>
        <p:nvSpPr>
          <p:cNvPr id="40" name="Text Placeholder 5"/>
          <p:cNvSpPr txBox="1">
            <a:spLocks/>
          </p:cNvSpPr>
          <p:nvPr/>
        </p:nvSpPr>
        <p:spPr bwMode="gray">
          <a:xfrm>
            <a:off x="5207984" y="1437097"/>
            <a:ext cx="4016039" cy="99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367" tIns="79367" rIns="79367" bIns="79367"/>
          <a:lstStyle>
            <a:lvl1pPr>
              <a:spcBef>
                <a:spcPct val="20000"/>
              </a:spcBef>
              <a:buChar char="•"/>
              <a:defRPr kumimoji="1" sz="3700">
                <a:solidFill>
                  <a:schemeClr val="tx1"/>
                </a:solidFill>
                <a:latin typeface="ＭＳ Ｐゴシック" panose="020B0600070205080204" pitchFamily="50" charset="-128"/>
                <a:ea typeface="ＭＳ Ｐゴシック" panose="020B0600070205080204" pitchFamily="50" charset="-128"/>
              </a:defRPr>
            </a:lvl1pPr>
            <a:lvl2pPr marL="179388" indent="-179388">
              <a:spcBef>
                <a:spcPct val="20000"/>
              </a:spcBef>
              <a:buChar char="–"/>
              <a:defRPr kumimoji="1" sz="2800">
                <a:solidFill>
                  <a:schemeClr val="tx1"/>
                </a:solidFill>
                <a:latin typeface="ＭＳ Ｐゴシック" panose="020B0600070205080204" pitchFamily="50" charset="-128"/>
                <a:ea typeface="ＭＳ Ｐゴシック" panose="020B0600070205080204" pitchFamily="50" charset="-128"/>
              </a:defRPr>
            </a:lvl2pPr>
            <a:lvl3pPr marL="358775" indent="-179388">
              <a:spcBef>
                <a:spcPct val="20000"/>
              </a:spcBef>
              <a:buChar char="•"/>
              <a:defRPr kumimoji="1" sz="2400">
                <a:solidFill>
                  <a:schemeClr val="tx1"/>
                </a:solidFill>
                <a:latin typeface="ＭＳ Ｐゴシック" panose="020B0600070205080204" pitchFamily="50" charset="-128"/>
                <a:ea typeface="ＭＳ Ｐゴシック" panose="020B0600070205080204" pitchFamily="50" charset="-128"/>
              </a:defRPr>
            </a:lvl3pPr>
            <a:lvl4pPr marL="358775" indent="-179388">
              <a:spcBef>
                <a:spcPct val="20000"/>
              </a:spcBef>
              <a:buChar char="–"/>
              <a:defRPr kumimoji="1" sz="2000">
                <a:solidFill>
                  <a:schemeClr val="tx1"/>
                </a:solidFill>
                <a:latin typeface="ＭＳ Ｐゴシック" panose="020B0600070205080204" pitchFamily="50" charset="-128"/>
                <a:ea typeface="ＭＳ Ｐゴシック" panose="020B0600070205080204" pitchFamily="50" charset="-128"/>
              </a:defRPr>
            </a:lvl4pPr>
            <a:lvl5pPr marL="358775" indent="-179388">
              <a:spcBef>
                <a:spcPct val="20000"/>
              </a:spcBef>
              <a:buChar char="»"/>
              <a:defRPr kumimoji="1" sz="2000">
                <a:solidFill>
                  <a:schemeClr val="tx1"/>
                </a:solidFill>
                <a:latin typeface="ＭＳ Ｐゴシック" panose="020B0600070205080204" pitchFamily="50" charset="-128"/>
                <a:ea typeface="ＭＳ Ｐゴシック" panose="020B0600070205080204" pitchFamily="50" charset="-128"/>
              </a:defRPr>
            </a:lvl5pPr>
            <a:lvl6pPr marL="815975" indent="-179388" eaLnBrk="0" fontAlgn="base" hangingPunct="0">
              <a:spcBef>
                <a:spcPct val="20000"/>
              </a:spcBef>
              <a:spcAft>
                <a:spcPct val="0"/>
              </a:spcAft>
              <a:buChar char="»"/>
              <a:defRPr kumimoji="1" sz="2000">
                <a:solidFill>
                  <a:schemeClr val="tx1"/>
                </a:solidFill>
                <a:latin typeface="ＭＳ Ｐゴシック" panose="020B0600070205080204" pitchFamily="50" charset="-128"/>
                <a:ea typeface="ＭＳ Ｐゴシック" panose="020B0600070205080204" pitchFamily="50" charset="-128"/>
              </a:defRPr>
            </a:lvl6pPr>
            <a:lvl7pPr marL="1273175" indent="-179388" eaLnBrk="0" fontAlgn="base" hangingPunct="0">
              <a:spcBef>
                <a:spcPct val="20000"/>
              </a:spcBef>
              <a:spcAft>
                <a:spcPct val="0"/>
              </a:spcAft>
              <a:buChar char="»"/>
              <a:defRPr kumimoji="1" sz="2000">
                <a:solidFill>
                  <a:schemeClr val="tx1"/>
                </a:solidFill>
                <a:latin typeface="ＭＳ Ｐゴシック" panose="020B0600070205080204" pitchFamily="50" charset="-128"/>
                <a:ea typeface="ＭＳ Ｐゴシック" panose="020B0600070205080204" pitchFamily="50" charset="-128"/>
              </a:defRPr>
            </a:lvl7pPr>
            <a:lvl8pPr marL="1730375" indent="-179388" eaLnBrk="0" fontAlgn="base" hangingPunct="0">
              <a:spcBef>
                <a:spcPct val="20000"/>
              </a:spcBef>
              <a:spcAft>
                <a:spcPct val="0"/>
              </a:spcAft>
              <a:buChar char="»"/>
              <a:defRPr kumimoji="1" sz="2000">
                <a:solidFill>
                  <a:schemeClr val="tx1"/>
                </a:solidFill>
                <a:latin typeface="ＭＳ Ｐゴシック" panose="020B0600070205080204" pitchFamily="50" charset="-128"/>
                <a:ea typeface="ＭＳ Ｐゴシック" panose="020B0600070205080204" pitchFamily="50" charset="-128"/>
              </a:defRPr>
            </a:lvl8pPr>
            <a:lvl9pPr marL="2187575" indent="-179388" eaLnBrk="0" fontAlgn="base" hangingPunct="0">
              <a:spcBef>
                <a:spcPct val="20000"/>
              </a:spcBef>
              <a:spcAft>
                <a:spcPct val="0"/>
              </a:spcAft>
              <a:buChar char="»"/>
              <a:defRPr kumimoji="1" sz="2000">
                <a:solidFill>
                  <a:schemeClr val="tx1"/>
                </a:solidFill>
                <a:latin typeface="ＭＳ Ｐゴシック" panose="020B0600070205080204" pitchFamily="50" charset="-128"/>
                <a:ea typeface="ＭＳ Ｐゴシック" panose="020B0600070205080204" pitchFamily="50" charset="-128"/>
              </a:defRPr>
            </a:lvl9pPr>
          </a:lstStyle>
          <a:p>
            <a:pPr marL="0" lvl="1" indent="0" eaLnBrk="1" hangingPunct="1">
              <a:spcBef>
                <a:spcPts val="661"/>
              </a:spcBef>
              <a:buNone/>
              <a:defRPr/>
            </a:pP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上司と一緒に眺めて、</a:t>
            </a:r>
            <a:endParaRPr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pPr marL="0" lvl="1" indent="0" eaLnBrk="1" hangingPunct="1">
              <a:spcBef>
                <a:spcPts val="661"/>
              </a:spcBef>
              <a:buNone/>
              <a:defRPr/>
            </a:pP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面談等で有効な会話をするためのレポート</a:t>
            </a:r>
            <a:r>
              <a:rPr lang="en-US" altLang="ja-JP" sz="18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800" dirty="0" smtClean="0">
                <a:latin typeface="Meiryo UI" panose="020B0604030504040204" pitchFamily="50" charset="-128"/>
                <a:ea typeface="Meiryo UI" panose="020B0604030504040204" pitchFamily="50" charset="-128"/>
                <a:cs typeface="Meiryo UI" panose="020B0604030504040204" pitchFamily="50" charset="-128"/>
              </a:rPr>
            </a:br>
            <a:endParaRPr lang="ja-JP" altLang="en-US"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p:cNvSpPr/>
          <p:nvPr/>
        </p:nvSpPr>
        <p:spPr>
          <a:xfrm>
            <a:off x="6543207" y="36906"/>
            <a:ext cx="3337483" cy="180688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dirty="0">
                <a:solidFill>
                  <a:schemeClr val="tx1"/>
                </a:solidFill>
                <a:latin typeface="Meiryo UI" panose="020B0604030504040204" pitchFamily="50" charset="-128"/>
                <a:ea typeface="Meiryo UI" panose="020B0604030504040204" pitchFamily="50" charset="-128"/>
              </a:rPr>
              <a:t>メンバ</a:t>
            </a:r>
            <a:r>
              <a:rPr lang="ja-JP" altLang="en-US" dirty="0" smtClean="0">
                <a:solidFill>
                  <a:schemeClr val="tx1"/>
                </a:solidFill>
                <a:latin typeface="Meiryo UI" panose="020B0604030504040204" pitchFamily="50" charset="-128"/>
                <a:ea typeface="Meiryo UI" panose="020B0604030504040204" pitchFamily="50" charset="-128"/>
              </a:rPr>
              <a:t>ーに</a:t>
            </a:r>
            <a:r>
              <a:rPr lang="en-US" altLang="ja-JP" dirty="0" smtClean="0">
                <a:solidFill>
                  <a:schemeClr val="tx1"/>
                </a:solidFill>
                <a:latin typeface="Meiryo UI" panose="020B0604030504040204" pitchFamily="50" charset="-128"/>
                <a:ea typeface="Meiryo UI" panose="020B0604030504040204" pitchFamily="50" charset="-128"/>
              </a:rPr>
              <a:t/>
            </a:r>
            <a:br>
              <a:rPr lang="en-US" altLang="ja-JP" dirty="0" smtClean="0">
                <a:solidFill>
                  <a:schemeClr val="tx1"/>
                </a:solidFill>
                <a:latin typeface="Meiryo UI" panose="020B0604030504040204" pitchFamily="50" charset="-128"/>
                <a:ea typeface="Meiryo UI" panose="020B0604030504040204" pitchFamily="50" charset="-128"/>
              </a:rPr>
            </a:br>
            <a:r>
              <a:rPr lang="ja-JP" altLang="en-US" dirty="0" smtClean="0">
                <a:solidFill>
                  <a:schemeClr val="tx1"/>
                </a:solidFill>
                <a:latin typeface="Meiryo UI" panose="020B0604030504040204" pitchFamily="50" charset="-128"/>
                <a:ea typeface="Meiryo UI" panose="020B0604030504040204" pitchFamily="50" charset="-128"/>
              </a:rPr>
              <a:t>結果を閲覧させない</a:t>
            </a:r>
            <a:r>
              <a:rPr lang="en-US" altLang="ja-JP" dirty="0" smtClean="0">
                <a:solidFill>
                  <a:schemeClr val="tx1"/>
                </a:solidFill>
                <a:latin typeface="Meiryo UI" panose="020B0604030504040204" pitchFamily="50" charset="-128"/>
                <a:ea typeface="Meiryo UI" panose="020B0604030504040204" pitchFamily="50" charset="-128"/>
              </a:rPr>
              <a:t/>
            </a:r>
            <a:br>
              <a:rPr lang="en-US" altLang="ja-JP" dirty="0" smtClean="0">
                <a:solidFill>
                  <a:schemeClr val="tx1"/>
                </a:solidFill>
                <a:latin typeface="Meiryo UI" panose="020B0604030504040204" pitchFamily="50" charset="-128"/>
                <a:ea typeface="Meiryo UI" panose="020B0604030504040204" pitchFamily="50" charset="-128"/>
              </a:rPr>
            </a:br>
            <a:r>
              <a:rPr lang="ja-JP" altLang="en-US" dirty="0" smtClean="0">
                <a:solidFill>
                  <a:schemeClr val="tx1"/>
                </a:solidFill>
                <a:latin typeface="Meiryo UI" panose="020B0604030504040204" pitchFamily="50" charset="-128"/>
                <a:ea typeface="Meiryo UI" panose="020B0604030504040204" pitchFamily="50" charset="-128"/>
              </a:rPr>
              <a:t>場合は削除してください</a:t>
            </a:r>
            <a:endParaRPr lang="en-US" altLang="ja-JP" dirty="0" smtClean="0">
              <a:solidFill>
                <a:schemeClr val="tx1"/>
              </a:solidFill>
              <a:latin typeface="Meiryo UI" panose="020B0604030504040204" pitchFamily="50" charset="-128"/>
              <a:ea typeface="Meiryo UI" panose="020B0604030504040204" pitchFamily="50" charset="-128"/>
            </a:endParaRPr>
          </a:p>
          <a:p>
            <a:pPr algn="ctr">
              <a:spcBef>
                <a:spcPts val="600"/>
              </a:spcBef>
            </a:pPr>
            <a:r>
              <a:rPr lang="ja-JP" altLang="en-US" dirty="0">
                <a:solidFill>
                  <a:schemeClr val="tx1"/>
                </a:solidFill>
                <a:latin typeface="Meiryo UI" panose="020B0604030504040204" pitchFamily="50" charset="-128"/>
                <a:ea typeface="Meiryo UI" panose="020B0604030504040204" pitchFamily="50" charset="-128"/>
              </a:rPr>
              <a:t>上司</a:t>
            </a:r>
            <a:r>
              <a:rPr lang="ja-JP" altLang="en-US" dirty="0" smtClean="0">
                <a:solidFill>
                  <a:schemeClr val="tx1"/>
                </a:solidFill>
                <a:latin typeface="Meiryo UI" panose="020B0604030504040204" pitchFamily="50" charset="-128"/>
                <a:ea typeface="Meiryo UI" panose="020B0604030504040204" pitchFamily="50" charset="-128"/>
              </a:rPr>
              <a:t>に</a:t>
            </a:r>
            <a:r>
              <a:rPr lang="ja-JP" altLang="en-US" dirty="0">
                <a:solidFill>
                  <a:schemeClr val="tx1"/>
                </a:solidFill>
                <a:latin typeface="Meiryo UI" panose="020B0604030504040204" pitchFamily="50" charset="-128"/>
                <a:ea typeface="Meiryo UI" panose="020B0604030504040204" pitchFamily="50" charset="-128"/>
              </a:rPr>
              <a:t>結果</a:t>
            </a:r>
            <a:r>
              <a:rPr lang="ja-JP" altLang="en-US" dirty="0" smtClean="0">
                <a:solidFill>
                  <a:schemeClr val="tx1"/>
                </a:solidFill>
                <a:latin typeface="Meiryo UI" panose="020B0604030504040204" pitchFamily="50" charset="-128"/>
                <a:ea typeface="Meiryo UI" panose="020B0604030504040204" pitchFamily="50" charset="-128"/>
              </a:rPr>
              <a:t>を閲覧させない場合は面談レポートを削除してください</a:t>
            </a:r>
            <a:r>
              <a:rPr lang="ja-JP" altLang="en-US" dirty="0">
                <a:solidFill>
                  <a:schemeClr val="tx1"/>
                </a:solidFill>
                <a:latin typeface="Meiryo UI" panose="020B0604030504040204" pitchFamily="50" charset="-128"/>
                <a:ea typeface="Meiryo UI" panose="020B0604030504040204" pitchFamily="50" charset="-128"/>
              </a:rPr>
              <a:t>。</a:t>
            </a:r>
            <a:endParaRPr lang="en-US" altLang="ja-JP" dirty="0" smtClean="0">
              <a:solidFill>
                <a:schemeClr val="tx1"/>
              </a:solidFill>
              <a:latin typeface="Meiryo UI" panose="020B0604030504040204" pitchFamily="50" charset="-128"/>
              <a:ea typeface="Meiryo UI" panose="020B0604030504040204" pitchFamily="50" charset="-128"/>
            </a:endParaRPr>
          </a:p>
        </p:txBody>
      </p:sp>
      <p:pic>
        <p:nvPicPr>
          <p:cNvPr id="41" name="図 40"/>
          <p:cNvPicPr>
            <a:picLocks noChangeAspect="1"/>
          </p:cNvPicPr>
          <p:nvPr/>
        </p:nvPicPr>
        <p:blipFill>
          <a:blip r:embed="rId4"/>
          <a:stretch>
            <a:fillRect/>
          </a:stretch>
        </p:blipFill>
        <p:spPr>
          <a:xfrm>
            <a:off x="655213" y="2675744"/>
            <a:ext cx="3436916" cy="3265070"/>
          </a:xfrm>
          <a:prstGeom prst="rect">
            <a:avLst/>
          </a:prstGeom>
          <a:ln>
            <a:solidFill>
              <a:schemeClr val="tx1"/>
            </a:solidFill>
          </a:ln>
        </p:spPr>
      </p:pic>
      <p:grpSp>
        <p:nvGrpSpPr>
          <p:cNvPr id="42" name="Group 68"/>
          <p:cNvGrpSpPr>
            <a:grpSpLocks/>
          </p:cNvGrpSpPr>
          <p:nvPr/>
        </p:nvGrpSpPr>
        <p:grpSpPr bwMode="auto">
          <a:xfrm>
            <a:off x="655213" y="5857629"/>
            <a:ext cx="3436916" cy="190902"/>
            <a:chOff x="1306" y="3095"/>
            <a:chExt cx="2268" cy="283"/>
          </a:xfrm>
        </p:grpSpPr>
        <p:sp>
          <p:nvSpPr>
            <p:cNvPr id="43" name="Freeform 69"/>
            <p:cNvSpPr>
              <a:spLocks/>
            </p:cNvSpPr>
            <p:nvPr/>
          </p:nvSpPr>
          <p:spPr bwMode="auto">
            <a:xfrm>
              <a:off x="1306" y="3095"/>
              <a:ext cx="2268" cy="282"/>
            </a:xfrm>
            <a:custGeom>
              <a:avLst/>
              <a:gdLst/>
              <a:ahLst/>
              <a:cxnLst>
                <a:cxn ang="0">
                  <a:pos x="0" y="227"/>
                </a:cxn>
                <a:cxn ang="0">
                  <a:pos x="453" y="0"/>
                </a:cxn>
                <a:cxn ang="0">
                  <a:pos x="907" y="227"/>
                </a:cxn>
                <a:cxn ang="0">
                  <a:pos x="1360" y="0"/>
                </a:cxn>
                <a:cxn ang="0">
                  <a:pos x="1814" y="227"/>
                </a:cxn>
                <a:cxn ang="0">
                  <a:pos x="2268" y="0"/>
                </a:cxn>
                <a:cxn ang="0">
                  <a:pos x="2268" y="227"/>
                </a:cxn>
                <a:cxn ang="0">
                  <a:pos x="1814" y="453"/>
                </a:cxn>
                <a:cxn ang="0">
                  <a:pos x="1360" y="227"/>
                </a:cxn>
                <a:cxn ang="0">
                  <a:pos x="907" y="453"/>
                </a:cxn>
                <a:cxn ang="0">
                  <a:pos x="453" y="227"/>
                </a:cxn>
                <a:cxn ang="0">
                  <a:pos x="0" y="453"/>
                </a:cxn>
                <a:cxn ang="0">
                  <a:pos x="0" y="227"/>
                </a:cxn>
              </a:cxnLst>
              <a:rect l="0" t="0" r="r" b="b"/>
              <a:pathLst>
                <a:path w="2268" h="453">
                  <a:moveTo>
                    <a:pt x="0" y="227"/>
                  </a:moveTo>
                  <a:cubicBezTo>
                    <a:pt x="101" y="151"/>
                    <a:pt x="302" y="0"/>
                    <a:pt x="453" y="0"/>
                  </a:cubicBezTo>
                  <a:cubicBezTo>
                    <a:pt x="604" y="0"/>
                    <a:pt x="756" y="227"/>
                    <a:pt x="907" y="227"/>
                  </a:cubicBezTo>
                  <a:cubicBezTo>
                    <a:pt x="1058" y="227"/>
                    <a:pt x="1209" y="0"/>
                    <a:pt x="1360" y="0"/>
                  </a:cubicBezTo>
                  <a:cubicBezTo>
                    <a:pt x="1511" y="0"/>
                    <a:pt x="1663" y="227"/>
                    <a:pt x="1814" y="227"/>
                  </a:cubicBezTo>
                  <a:cubicBezTo>
                    <a:pt x="1965" y="227"/>
                    <a:pt x="2117" y="109"/>
                    <a:pt x="2268" y="0"/>
                  </a:cubicBezTo>
                  <a:cubicBezTo>
                    <a:pt x="2268" y="0"/>
                    <a:pt x="2268" y="113"/>
                    <a:pt x="2268" y="227"/>
                  </a:cubicBezTo>
                  <a:cubicBezTo>
                    <a:pt x="2192" y="302"/>
                    <a:pt x="1965" y="453"/>
                    <a:pt x="1814" y="453"/>
                  </a:cubicBezTo>
                  <a:cubicBezTo>
                    <a:pt x="1663" y="453"/>
                    <a:pt x="1511" y="227"/>
                    <a:pt x="1360" y="227"/>
                  </a:cubicBezTo>
                  <a:cubicBezTo>
                    <a:pt x="1209" y="227"/>
                    <a:pt x="1058" y="453"/>
                    <a:pt x="907" y="453"/>
                  </a:cubicBezTo>
                  <a:cubicBezTo>
                    <a:pt x="756" y="453"/>
                    <a:pt x="604" y="227"/>
                    <a:pt x="453" y="227"/>
                  </a:cubicBezTo>
                  <a:cubicBezTo>
                    <a:pt x="302" y="227"/>
                    <a:pt x="113" y="364"/>
                    <a:pt x="0" y="453"/>
                  </a:cubicBezTo>
                  <a:cubicBezTo>
                    <a:pt x="0" y="340"/>
                    <a:pt x="0" y="227"/>
                    <a:pt x="0" y="227"/>
                  </a:cubicBezTo>
                  <a:close/>
                </a:path>
              </a:pathLst>
            </a:custGeom>
            <a:solidFill>
              <a:schemeClr val="bg1"/>
            </a:solidFill>
            <a:ln w="6350" cap="flat">
              <a:noFill/>
              <a:prstDash val="sysDot"/>
              <a:round/>
              <a:headEnd/>
              <a:tailEnd/>
            </a:ln>
            <a:effectLst/>
          </p:spPr>
          <p:txBody>
            <a:bodyPr/>
            <a:lstStyle/>
            <a:p>
              <a:endParaRPr lang="ja-JP" altLang="en-US"/>
            </a:p>
          </p:txBody>
        </p:sp>
        <p:sp>
          <p:nvSpPr>
            <p:cNvPr id="44" name="Freeform 70"/>
            <p:cNvSpPr>
              <a:spLocks/>
            </p:cNvSpPr>
            <p:nvPr/>
          </p:nvSpPr>
          <p:spPr bwMode="auto">
            <a:xfrm>
              <a:off x="1306" y="3095"/>
              <a:ext cx="2268" cy="142"/>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chemeClr val="tx1"/>
              </a:solidFill>
              <a:prstDash val="sysDot"/>
              <a:round/>
              <a:headEnd/>
              <a:tailEnd/>
            </a:ln>
            <a:effectLst/>
          </p:spPr>
          <p:txBody>
            <a:bodyPr/>
            <a:lstStyle/>
            <a:p>
              <a:endParaRPr lang="ja-JP" altLang="en-US"/>
            </a:p>
          </p:txBody>
        </p:sp>
        <p:sp>
          <p:nvSpPr>
            <p:cNvPr id="45" name="Freeform 71"/>
            <p:cNvSpPr>
              <a:spLocks/>
            </p:cNvSpPr>
            <p:nvPr/>
          </p:nvSpPr>
          <p:spPr bwMode="auto">
            <a:xfrm>
              <a:off x="1306" y="3237"/>
              <a:ext cx="2268" cy="141"/>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chemeClr val="tx1"/>
              </a:solidFill>
              <a:prstDash val="sysDot"/>
              <a:round/>
              <a:headEnd/>
              <a:tailEnd/>
            </a:ln>
            <a:effectLst/>
          </p:spPr>
          <p:txBody>
            <a:bodyPr/>
            <a:lstStyle/>
            <a:p>
              <a:endParaRPr lang="ja-JP" altLang="en-US"/>
            </a:p>
          </p:txBody>
        </p:sp>
      </p:grpSp>
      <p:grpSp>
        <p:nvGrpSpPr>
          <p:cNvPr id="46" name="Group 68"/>
          <p:cNvGrpSpPr>
            <a:grpSpLocks/>
          </p:cNvGrpSpPr>
          <p:nvPr/>
        </p:nvGrpSpPr>
        <p:grpSpPr bwMode="auto">
          <a:xfrm>
            <a:off x="5354658" y="5701559"/>
            <a:ext cx="3661925" cy="251857"/>
            <a:chOff x="1306" y="3095"/>
            <a:chExt cx="2268" cy="283"/>
          </a:xfrm>
        </p:grpSpPr>
        <p:sp>
          <p:nvSpPr>
            <p:cNvPr id="47" name="Freeform 69"/>
            <p:cNvSpPr>
              <a:spLocks/>
            </p:cNvSpPr>
            <p:nvPr/>
          </p:nvSpPr>
          <p:spPr bwMode="auto">
            <a:xfrm>
              <a:off x="1306" y="3095"/>
              <a:ext cx="2268" cy="282"/>
            </a:xfrm>
            <a:custGeom>
              <a:avLst/>
              <a:gdLst/>
              <a:ahLst/>
              <a:cxnLst>
                <a:cxn ang="0">
                  <a:pos x="0" y="227"/>
                </a:cxn>
                <a:cxn ang="0">
                  <a:pos x="453" y="0"/>
                </a:cxn>
                <a:cxn ang="0">
                  <a:pos x="907" y="227"/>
                </a:cxn>
                <a:cxn ang="0">
                  <a:pos x="1360" y="0"/>
                </a:cxn>
                <a:cxn ang="0">
                  <a:pos x="1814" y="227"/>
                </a:cxn>
                <a:cxn ang="0">
                  <a:pos x="2268" y="0"/>
                </a:cxn>
                <a:cxn ang="0">
                  <a:pos x="2268" y="227"/>
                </a:cxn>
                <a:cxn ang="0">
                  <a:pos x="1814" y="453"/>
                </a:cxn>
                <a:cxn ang="0">
                  <a:pos x="1360" y="227"/>
                </a:cxn>
                <a:cxn ang="0">
                  <a:pos x="907" y="453"/>
                </a:cxn>
                <a:cxn ang="0">
                  <a:pos x="453" y="227"/>
                </a:cxn>
                <a:cxn ang="0">
                  <a:pos x="0" y="453"/>
                </a:cxn>
                <a:cxn ang="0">
                  <a:pos x="0" y="227"/>
                </a:cxn>
              </a:cxnLst>
              <a:rect l="0" t="0" r="r" b="b"/>
              <a:pathLst>
                <a:path w="2268" h="453">
                  <a:moveTo>
                    <a:pt x="0" y="227"/>
                  </a:moveTo>
                  <a:cubicBezTo>
                    <a:pt x="101" y="151"/>
                    <a:pt x="302" y="0"/>
                    <a:pt x="453" y="0"/>
                  </a:cubicBezTo>
                  <a:cubicBezTo>
                    <a:pt x="604" y="0"/>
                    <a:pt x="756" y="227"/>
                    <a:pt x="907" y="227"/>
                  </a:cubicBezTo>
                  <a:cubicBezTo>
                    <a:pt x="1058" y="227"/>
                    <a:pt x="1209" y="0"/>
                    <a:pt x="1360" y="0"/>
                  </a:cubicBezTo>
                  <a:cubicBezTo>
                    <a:pt x="1511" y="0"/>
                    <a:pt x="1663" y="227"/>
                    <a:pt x="1814" y="227"/>
                  </a:cubicBezTo>
                  <a:cubicBezTo>
                    <a:pt x="1965" y="227"/>
                    <a:pt x="2117" y="109"/>
                    <a:pt x="2268" y="0"/>
                  </a:cubicBezTo>
                  <a:cubicBezTo>
                    <a:pt x="2268" y="0"/>
                    <a:pt x="2268" y="113"/>
                    <a:pt x="2268" y="227"/>
                  </a:cubicBezTo>
                  <a:cubicBezTo>
                    <a:pt x="2192" y="302"/>
                    <a:pt x="1965" y="453"/>
                    <a:pt x="1814" y="453"/>
                  </a:cubicBezTo>
                  <a:cubicBezTo>
                    <a:pt x="1663" y="453"/>
                    <a:pt x="1511" y="227"/>
                    <a:pt x="1360" y="227"/>
                  </a:cubicBezTo>
                  <a:cubicBezTo>
                    <a:pt x="1209" y="227"/>
                    <a:pt x="1058" y="453"/>
                    <a:pt x="907" y="453"/>
                  </a:cubicBezTo>
                  <a:cubicBezTo>
                    <a:pt x="756" y="453"/>
                    <a:pt x="604" y="227"/>
                    <a:pt x="453" y="227"/>
                  </a:cubicBezTo>
                  <a:cubicBezTo>
                    <a:pt x="302" y="227"/>
                    <a:pt x="113" y="364"/>
                    <a:pt x="0" y="453"/>
                  </a:cubicBezTo>
                  <a:cubicBezTo>
                    <a:pt x="0" y="340"/>
                    <a:pt x="0" y="227"/>
                    <a:pt x="0" y="227"/>
                  </a:cubicBezTo>
                  <a:close/>
                </a:path>
              </a:pathLst>
            </a:custGeom>
            <a:solidFill>
              <a:schemeClr val="bg1"/>
            </a:solidFill>
            <a:ln w="6350" cap="flat">
              <a:noFill/>
              <a:prstDash val="sysDot"/>
              <a:round/>
              <a:headEnd/>
              <a:tailEnd/>
            </a:ln>
            <a:effectLst/>
          </p:spPr>
          <p:txBody>
            <a:bodyPr/>
            <a:lstStyle/>
            <a:p>
              <a:endParaRPr lang="ja-JP" altLang="en-US"/>
            </a:p>
          </p:txBody>
        </p:sp>
        <p:sp>
          <p:nvSpPr>
            <p:cNvPr id="48" name="Freeform 70"/>
            <p:cNvSpPr>
              <a:spLocks/>
            </p:cNvSpPr>
            <p:nvPr/>
          </p:nvSpPr>
          <p:spPr bwMode="auto">
            <a:xfrm>
              <a:off x="1306" y="3095"/>
              <a:ext cx="2268" cy="142"/>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chemeClr val="tx1"/>
              </a:solidFill>
              <a:prstDash val="sysDot"/>
              <a:round/>
              <a:headEnd/>
              <a:tailEnd/>
            </a:ln>
            <a:effectLst/>
          </p:spPr>
          <p:txBody>
            <a:bodyPr/>
            <a:lstStyle/>
            <a:p>
              <a:endParaRPr lang="ja-JP" altLang="en-US"/>
            </a:p>
          </p:txBody>
        </p:sp>
        <p:sp>
          <p:nvSpPr>
            <p:cNvPr id="49" name="Freeform 71"/>
            <p:cNvSpPr>
              <a:spLocks/>
            </p:cNvSpPr>
            <p:nvPr/>
          </p:nvSpPr>
          <p:spPr bwMode="auto">
            <a:xfrm>
              <a:off x="1306" y="3237"/>
              <a:ext cx="2268" cy="141"/>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chemeClr val="tx1"/>
              </a:solidFill>
              <a:prstDash val="sysDot"/>
              <a:round/>
              <a:headEnd/>
              <a:tailEnd/>
            </a:ln>
            <a:effectLst/>
          </p:spPr>
          <p:txBody>
            <a:bodyPr/>
            <a:lstStyle/>
            <a:p>
              <a:endParaRPr lang="ja-JP" altLang="en-US"/>
            </a:p>
          </p:txBody>
        </p:sp>
      </p:grpSp>
      <p:sp>
        <p:nvSpPr>
          <p:cNvPr id="2" name="フッター プレースホルダー 1"/>
          <p:cNvSpPr>
            <a:spLocks noGrp="1"/>
          </p:cNvSpPr>
          <p:nvPr>
            <p:ph type="ftr" sz="quarter" idx="11"/>
          </p:nvPr>
        </p:nvSpPr>
        <p:spPr/>
        <p:txBody>
          <a:bodyPr/>
          <a:lstStyle/>
          <a:p>
            <a:r>
              <a:rPr kumimoji="1" lang="en-US" altLang="ja-JP" smtClean="0"/>
              <a:t>(C)Recruit Management Solutions Co., Ltd.</a:t>
            </a:r>
            <a:endParaRPr kumimoji="1" lang="ja-JP" altLang="en-US"/>
          </a:p>
        </p:txBody>
      </p:sp>
    </p:spTree>
    <p:extLst>
      <p:ext uri="{BB962C8B-B14F-4D97-AF65-F5344CB8AC3E}">
        <p14:creationId xmlns:p14="http://schemas.microsoft.com/office/powerpoint/2010/main" val="11339433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22266" y="2505665"/>
            <a:ext cx="4461468" cy="3346101"/>
          </a:xfrm>
          <a:prstGeom prst="rect">
            <a:avLst/>
          </a:prstGeom>
        </p:spPr>
      </p:pic>
      <p:sp>
        <p:nvSpPr>
          <p:cNvPr id="3" name="コンテンツ プレースホルダー 2"/>
          <p:cNvSpPr>
            <a:spLocks noGrp="1"/>
          </p:cNvSpPr>
          <p:nvPr>
            <p:ph idx="4294967295"/>
          </p:nvPr>
        </p:nvSpPr>
        <p:spPr>
          <a:xfrm>
            <a:off x="2089150" y="1022922"/>
            <a:ext cx="5727700" cy="1214438"/>
          </a:xfrm>
        </p:spPr>
        <p:txBody>
          <a:bodyPr>
            <a:normAutofit/>
          </a:bodyPr>
          <a:lstStyle/>
          <a:p>
            <a:pPr marL="0" indent="0" algn="ctr">
              <a:buNone/>
            </a:pPr>
            <a:r>
              <a:rPr lang="ja-JP" altLang="en-US" spc="140" dirty="0"/>
              <a:t>より良い組織作りのため、</a:t>
            </a:r>
            <a:endParaRPr lang="en-US" altLang="ja-JP" spc="140" dirty="0"/>
          </a:p>
          <a:p>
            <a:pPr marL="0" indent="0" algn="ctr">
              <a:buNone/>
            </a:pPr>
            <a:r>
              <a:rPr lang="ja-JP" altLang="en-US" spc="140" dirty="0"/>
              <a:t>皆様のご協力をお願いいたします。</a:t>
            </a:r>
            <a:endParaRPr lang="en-US" altLang="ja-JP" spc="140" dirty="0"/>
          </a:p>
        </p:txBody>
      </p:sp>
      <p:sp>
        <p:nvSpPr>
          <p:cNvPr id="2" name="フッター プレースホルダー 1"/>
          <p:cNvSpPr>
            <a:spLocks noGrp="1"/>
          </p:cNvSpPr>
          <p:nvPr>
            <p:ph type="ftr" sz="quarter" idx="11"/>
          </p:nvPr>
        </p:nvSpPr>
        <p:spPr/>
        <p:txBody>
          <a:bodyPr/>
          <a:lstStyle/>
          <a:p>
            <a:r>
              <a:rPr kumimoji="1" lang="en-US" altLang="ja-JP" smtClean="0"/>
              <a:t>(C)Recruit Management Solutions Co., Ltd.</a:t>
            </a:r>
            <a:endParaRPr kumimoji="1" lang="ja-JP" altLang="en-US"/>
          </a:p>
        </p:txBody>
      </p:sp>
      <p:sp>
        <p:nvSpPr>
          <p:cNvPr id="4" name="スライド番号プレースホルダー 3"/>
          <p:cNvSpPr>
            <a:spLocks noGrp="1"/>
          </p:cNvSpPr>
          <p:nvPr>
            <p:ph type="sldNum" sz="quarter" idx="12"/>
          </p:nvPr>
        </p:nvSpPr>
        <p:spPr/>
        <p:txBody>
          <a:bodyPr/>
          <a:lstStyle/>
          <a:p>
            <a:fld id="{13DCE293-928F-46E2-9713-CE7045A8AC7D}" type="slidenum">
              <a:rPr kumimoji="1" lang="ja-JP" altLang="en-US" smtClean="0"/>
              <a:t>21</a:t>
            </a:fld>
            <a:endParaRPr kumimoji="1" lang="ja-JP" altLang="en-US"/>
          </a:p>
        </p:txBody>
      </p:sp>
    </p:spTree>
    <p:extLst>
      <p:ext uri="{BB962C8B-B14F-4D97-AF65-F5344CB8AC3E}">
        <p14:creationId xmlns:p14="http://schemas.microsoft.com/office/powerpoint/2010/main" val="10902278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INSIDES</a:t>
            </a:r>
            <a:r>
              <a:rPr kumimoji="1" lang="ja-JP" altLang="en-US" dirty="0" smtClean="0"/>
              <a:t>を実施する目的</a:t>
            </a:r>
            <a:endParaRPr kumimoji="1" lang="ja-JP" altLang="en-US" dirty="0"/>
          </a:p>
        </p:txBody>
      </p:sp>
      <p:sp>
        <p:nvSpPr>
          <p:cNvPr id="4" name="フッター プレースホルダー 3"/>
          <p:cNvSpPr>
            <a:spLocks noGrp="1"/>
          </p:cNvSpPr>
          <p:nvPr>
            <p:ph type="ftr" sz="quarter" idx="11"/>
          </p:nvPr>
        </p:nvSpPr>
        <p:spPr/>
        <p:txBody>
          <a:bodyPr/>
          <a:lstStyle/>
          <a:p>
            <a:r>
              <a:rPr kumimoji="1" lang="en-US" altLang="ja-JP" smtClean="0"/>
              <a:t>(C)Recruit Management Solutions Co., Ltd.</a:t>
            </a:r>
            <a:endParaRPr kumimoji="1" lang="ja-JP" altLang="en-US"/>
          </a:p>
        </p:txBody>
      </p:sp>
      <p:sp>
        <p:nvSpPr>
          <p:cNvPr id="5" name="スライド番号プレースホルダー 4"/>
          <p:cNvSpPr>
            <a:spLocks noGrp="1"/>
          </p:cNvSpPr>
          <p:nvPr>
            <p:ph type="sldNum" sz="quarter" idx="12"/>
          </p:nvPr>
        </p:nvSpPr>
        <p:spPr/>
        <p:txBody>
          <a:bodyPr/>
          <a:lstStyle/>
          <a:p>
            <a:fld id="{13DCE293-928F-46E2-9713-CE7045A8AC7D}" type="slidenum">
              <a:rPr kumimoji="1" lang="ja-JP" altLang="en-US" smtClean="0"/>
              <a:pPr/>
              <a:t>2</a:t>
            </a:fld>
            <a:endParaRPr kumimoji="1" lang="ja-JP" altLang="en-US"/>
          </a:p>
        </p:txBody>
      </p:sp>
      <p:sp>
        <p:nvSpPr>
          <p:cNvPr id="6" name="テキスト ボックス 5"/>
          <p:cNvSpPr txBox="1"/>
          <p:nvPr/>
        </p:nvSpPr>
        <p:spPr>
          <a:xfrm>
            <a:off x="576579" y="1284892"/>
            <a:ext cx="3991462" cy="1200329"/>
          </a:xfrm>
          <a:prstGeom prst="rect">
            <a:avLst/>
          </a:prstGeom>
          <a:gradFill flip="none" rotWithShape="1">
            <a:gsLst>
              <a:gs pos="0">
                <a:schemeClr val="accent1">
                  <a:lumMod val="20000"/>
                  <a:lumOff val="80000"/>
                </a:schemeClr>
              </a:gs>
              <a:gs pos="50000">
                <a:srgbClr val="E3D4F8"/>
              </a:gs>
              <a:gs pos="100000">
                <a:schemeClr val="accent4">
                  <a:lumMod val="20000"/>
                  <a:lumOff val="80000"/>
                </a:schemeClr>
              </a:gs>
            </a:gsLst>
            <a:lin ang="10800000" scaled="1"/>
            <a:tileRect/>
          </a:gradFill>
          <a:ln>
            <a:no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defRPr lang="en-US"/>
            </a:defPPr>
            <a:lvl1pPr marL="285750" indent="-285750" algn="ctr">
              <a:spcBef>
                <a:spcPts val="600"/>
              </a:spcBef>
              <a:buFont typeface="Wingdings" pitchFamily="2" charset="2"/>
              <a:buChar char="l"/>
              <a:defRPr sz="1400"/>
            </a:lvl1pPr>
          </a:lstStyle>
          <a:p>
            <a:pPr marL="0" indent="0">
              <a:buNone/>
            </a:pPr>
            <a:r>
              <a:rPr lang="en-US" altLang="ja-JP" sz="2400" b="1" spc="120" dirty="0"/>
              <a:t>1.</a:t>
            </a:r>
            <a:br>
              <a:rPr lang="en-US" altLang="ja-JP" sz="2400" b="1" spc="120" dirty="0"/>
            </a:br>
            <a:r>
              <a:rPr lang="ja-JP" altLang="en-US" sz="2400" b="1" spc="120" dirty="0"/>
              <a:t>皆様がイキイキ働けるよう</a:t>
            </a:r>
            <a:r>
              <a:rPr lang="en-US" altLang="ja-JP" sz="2400" b="1" spc="120" dirty="0"/>
              <a:t/>
            </a:r>
            <a:br>
              <a:rPr lang="en-US" altLang="ja-JP" sz="2400" b="1" spc="120" dirty="0"/>
            </a:br>
            <a:r>
              <a:rPr lang="ja-JP" altLang="en-US" sz="2400" b="1" spc="120" dirty="0"/>
              <a:t>組織全体で支援するため</a:t>
            </a:r>
          </a:p>
        </p:txBody>
      </p:sp>
      <p:sp>
        <p:nvSpPr>
          <p:cNvPr id="8" name="テキスト ボックス 7"/>
          <p:cNvSpPr txBox="1"/>
          <p:nvPr/>
        </p:nvSpPr>
        <p:spPr>
          <a:xfrm>
            <a:off x="5168109" y="1284892"/>
            <a:ext cx="4172182" cy="1200329"/>
          </a:xfrm>
          <a:prstGeom prst="rect">
            <a:avLst/>
          </a:prstGeom>
          <a:gradFill flip="none" rotWithShape="1">
            <a:gsLst>
              <a:gs pos="0">
                <a:schemeClr val="accent1">
                  <a:lumMod val="20000"/>
                  <a:lumOff val="80000"/>
                </a:schemeClr>
              </a:gs>
              <a:gs pos="50000">
                <a:srgbClr val="E3D4F8"/>
              </a:gs>
              <a:gs pos="100000">
                <a:schemeClr val="accent4">
                  <a:lumMod val="20000"/>
                  <a:lumOff val="80000"/>
                </a:schemeClr>
              </a:gs>
            </a:gsLst>
            <a:lin ang="10800000" scaled="1"/>
            <a:tileRect/>
          </a:gradFill>
          <a:ln>
            <a:no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defRPr lang="en-US"/>
            </a:defPPr>
            <a:lvl1pPr marL="285750" indent="-285750" algn="ctr">
              <a:spcBef>
                <a:spcPts val="600"/>
              </a:spcBef>
              <a:buFont typeface="Wingdings" pitchFamily="2" charset="2"/>
              <a:buChar char="l"/>
              <a:defRPr sz="1400"/>
            </a:lvl1pPr>
          </a:lstStyle>
          <a:p>
            <a:pPr marL="0" indent="0">
              <a:buNone/>
            </a:pPr>
            <a:r>
              <a:rPr lang="en-US" altLang="ja-JP" sz="2400" b="1" spc="120" dirty="0"/>
              <a:t>2.</a:t>
            </a:r>
            <a:br>
              <a:rPr lang="en-US" altLang="ja-JP" sz="2400" b="1" spc="120" dirty="0"/>
            </a:br>
            <a:r>
              <a:rPr lang="ja-JP" altLang="en-US" sz="2400" b="1" spc="120" dirty="0"/>
              <a:t>皆様のセルフマネジメントを</a:t>
            </a:r>
            <a:r>
              <a:rPr lang="en-US" altLang="ja-JP" sz="2400" b="1" spc="120" dirty="0"/>
              <a:t/>
            </a:r>
            <a:br>
              <a:rPr lang="en-US" altLang="ja-JP" sz="2400" b="1" spc="120" dirty="0"/>
            </a:br>
            <a:r>
              <a:rPr lang="ja-JP" altLang="en-US" sz="2400" b="1" spc="120" dirty="0"/>
              <a:t>支援するため</a:t>
            </a:r>
            <a:endParaRPr lang="en-US" altLang="ja-JP" sz="2400" b="1" spc="120" dirty="0"/>
          </a:p>
        </p:txBody>
      </p:sp>
      <p:pic>
        <p:nvPicPr>
          <p:cNvPr id="10" name="図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5426" y="3137508"/>
            <a:ext cx="3737548" cy="2803161"/>
          </a:xfrm>
          <a:prstGeom prst="rect">
            <a:avLst/>
          </a:prstGeom>
        </p:spPr>
      </p:pic>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544" y="2927765"/>
            <a:ext cx="3817497" cy="2863123"/>
          </a:xfrm>
          <a:prstGeom prst="rect">
            <a:avLst/>
          </a:prstGeom>
        </p:spPr>
      </p:pic>
      <p:sp>
        <p:nvSpPr>
          <p:cNvPr id="12" name="正方形/長方形 11"/>
          <p:cNvSpPr/>
          <p:nvPr/>
        </p:nvSpPr>
        <p:spPr>
          <a:xfrm>
            <a:off x="6994422" y="36906"/>
            <a:ext cx="2886268" cy="12454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eiryo UI" panose="020B0604030504040204" pitchFamily="50" charset="-128"/>
                <a:ea typeface="Meiryo UI" panose="020B0604030504040204" pitchFamily="50" charset="-128"/>
              </a:rPr>
              <a:t>メンバー</a:t>
            </a:r>
            <a:r>
              <a:rPr lang="ja-JP" altLang="en-US" dirty="0" smtClean="0">
                <a:solidFill>
                  <a:schemeClr val="tx1"/>
                </a:solidFill>
                <a:latin typeface="Meiryo UI" panose="020B0604030504040204" pitchFamily="50" charset="-128"/>
                <a:ea typeface="Meiryo UI" panose="020B0604030504040204" pitchFamily="50" charset="-128"/>
              </a:rPr>
              <a:t>に</a:t>
            </a:r>
            <a:r>
              <a:rPr lang="en-US" altLang="ja-JP" dirty="0" smtClean="0">
                <a:solidFill>
                  <a:schemeClr val="tx1"/>
                </a:solidFill>
                <a:latin typeface="Meiryo UI" panose="020B0604030504040204" pitchFamily="50" charset="-128"/>
                <a:ea typeface="Meiryo UI" panose="020B0604030504040204" pitchFamily="50" charset="-128"/>
              </a:rPr>
              <a:t/>
            </a:r>
            <a:br>
              <a:rPr lang="en-US" altLang="ja-JP" dirty="0" smtClean="0">
                <a:solidFill>
                  <a:schemeClr val="tx1"/>
                </a:solidFill>
                <a:latin typeface="Meiryo UI" panose="020B0604030504040204" pitchFamily="50" charset="-128"/>
                <a:ea typeface="Meiryo UI" panose="020B0604030504040204" pitchFamily="50" charset="-128"/>
              </a:rPr>
            </a:br>
            <a:r>
              <a:rPr lang="ja-JP" altLang="en-US" dirty="0" smtClean="0">
                <a:solidFill>
                  <a:schemeClr val="tx1"/>
                </a:solidFill>
                <a:latin typeface="Meiryo UI" panose="020B0604030504040204" pitchFamily="50" charset="-128"/>
                <a:ea typeface="Meiryo UI" panose="020B0604030504040204" pitchFamily="50" charset="-128"/>
              </a:rPr>
              <a:t>結果を</a:t>
            </a:r>
            <a:r>
              <a:rPr lang="ja-JP" altLang="en-US" dirty="0">
                <a:solidFill>
                  <a:schemeClr val="tx1"/>
                </a:solidFill>
                <a:latin typeface="Meiryo UI" panose="020B0604030504040204" pitchFamily="50" charset="-128"/>
                <a:ea typeface="Meiryo UI" panose="020B0604030504040204" pitchFamily="50" charset="-128"/>
              </a:rPr>
              <a:t>見せない場合</a:t>
            </a:r>
            <a:r>
              <a:rPr lang="ja-JP" altLang="en-US" dirty="0" smtClean="0">
                <a:solidFill>
                  <a:schemeClr val="tx1"/>
                </a:solidFill>
                <a:latin typeface="Meiryo UI" panose="020B0604030504040204" pitchFamily="50" charset="-128"/>
                <a:ea typeface="Meiryo UI" panose="020B0604030504040204" pitchFamily="50" charset="-128"/>
              </a:rPr>
              <a:t>は、</a:t>
            </a:r>
            <a:r>
              <a:rPr lang="en-US" altLang="ja-JP" dirty="0" smtClean="0">
                <a:solidFill>
                  <a:schemeClr val="tx1"/>
                </a:solidFill>
                <a:latin typeface="Meiryo UI" panose="020B0604030504040204" pitchFamily="50" charset="-128"/>
                <a:ea typeface="Meiryo UI" panose="020B0604030504040204" pitchFamily="50" charset="-128"/>
              </a:rPr>
              <a:t/>
            </a:r>
            <a:br>
              <a:rPr lang="en-US" altLang="ja-JP" dirty="0" smtClean="0">
                <a:solidFill>
                  <a:schemeClr val="tx1"/>
                </a:solidFill>
                <a:latin typeface="Meiryo UI" panose="020B0604030504040204" pitchFamily="50" charset="-128"/>
                <a:ea typeface="Meiryo UI" panose="020B0604030504040204" pitchFamily="50" charset="-128"/>
              </a:rPr>
            </a:br>
            <a:r>
              <a:rPr lang="en-US" altLang="ja-JP" dirty="0" smtClean="0">
                <a:solidFill>
                  <a:schemeClr val="tx1"/>
                </a:solidFill>
                <a:latin typeface="Meiryo UI" panose="020B0604030504040204" pitchFamily="50" charset="-128"/>
                <a:ea typeface="Meiryo UI" panose="020B0604030504040204" pitchFamily="50" charset="-128"/>
              </a:rPr>
              <a:t>2</a:t>
            </a:r>
            <a:r>
              <a:rPr lang="ja-JP" altLang="en-US" dirty="0" err="1" smtClean="0">
                <a:solidFill>
                  <a:schemeClr val="tx1"/>
                </a:solidFill>
                <a:latin typeface="Meiryo UI" panose="020B0604030504040204" pitchFamily="50" charset="-128"/>
                <a:ea typeface="Meiryo UI" panose="020B0604030504040204" pitchFamily="50" charset="-128"/>
              </a:rPr>
              <a:t>を削</a:t>
            </a:r>
            <a:r>
              <a:rPr lang="ja-JP" altLang="en-US" dirty="0" smtClean="0">
                <a:solidFill>
                  <a:schemeClr val="tx1"/>
                </a:solidFill>
                <a:latin typeface="Meiryo UI" panose="020B0604030504040204" pitchFamily="50" charset="-128"/>
                <a:ea typeface="Meiryo UI" panose="020B0604030504040204" pitchFamily="50" charset="-128"/>
              </a:rPr>
              <a:t>除してください</a:t>
            </a:r>
            <a:endParaRPr lang="en-US" altLang="ja-JP"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84375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グループ化 17"/>
          <p:cNvGrpSpPr/>
          <p:nvPr/>
        </p:nvGrpSpPr>
        <p:grpSpPr>
          <a:xfrm>
            <a:off x="3295269" y="2526788"/>
            <a:ext cx="6078264" cy="3930992"/>
            <a:chOff x="3295269" y="1987142"/>
            <a:chExt cx="6078264" cy="3930992"/>
          </a:xfrm>
        </p:grpSpPr>
        <p:pic>
          <p:nvPicPr>
            <p:cNvPr id="6" name="コンテンツ プレースホルダー 4"/>
            <p:cNvPicPr>
              <a:picLocks noChangeAspect="1"/>
            </p:cNvPicPr>
            <p:nvPr/>
          </p:nvPicPr>
          <p:blipFill>
            <a:blip r:embed="rId3"/>
            <a:stretch>
              <a:fillRect/>
            </a:stretch>
          </p:blipFill>
          <p:spPr>
            <a:xfrm>
              <a:off x="3295269" y="1987142"/>
              <a:ext cx="3315464" cy="3087373"/>
            </a:xfrm>
            <a:prstGeom prst="rect">
              <a:avLst/>
            </a:prstGeom>
          </p:spPr>
        </p:pic>
        <p:pic>
          <p:nvPicPr>
            <p:cNvPr id="8" name="図 7"/>
            <p:cNvPicPr>
              <a:picLocks noChangeAspect="1"/>
            </p:cNvPicPr>
            <p:nvPr/>
          </p:nvPicPr>
          <p:blipFill>
            <a:blip r:embed="rId4"/>
            <a:stretch>
              <a:fillRect/>
            </a:stretch>
          </p:blipFill>
          <p:spPr>
            <a:xfrm>
              <a:off x="5229348" y="4888510"/>
              <a:ext cx="1025242" cy="1029624"/>
            </a:xfrm>
            <a:prstGeom prst="rect">
              <a:avLst/>
            </a:prstGeom>
          </p:spPr>
        </p:pic>
        <p:sp>
          <p:nvSpPr>
            <p:cNvPr id="9" name="角丸四角形吹き出し 8"/>
            <p:cNvSpPr/>
            <p:nvPr/>
          </p:nvSpPr>
          <p:spPr>
            <a:xfrm>
              <a:off x="6610733" y="3186545"/>
              <a:ext cx="2762800" cy="1887969"/>
            </a:xfrm>
            <a:prstGeom prst="wedgeRoundRectCallout">
              <a:avLst>
                <a:gd name="adj1" fmla="val -62019"/>
                <a:gd name="adj2" fmla="val 65507"/>
                <a:gd name="adj3" fmla="val 16667"/>
              </a:avLst>
            </a:prstGeom>
            <a:solidFill>
              <a:srgbClr val="FFCCCC"/>
            </a:solidFill>
            <a:ln w="28575">
              <a:solidFill>
                <a:srgbClr val="79BEFD"/>
              </a:solidFill>
            </a:ln>
            <a:effectLst>
              <a:outerShdw blurRad="50800" dist="38100" dir="2700000" algn="tl" rotWithShape="0">
                <a:prstClr val="black">
                  <a:alpha val="40000"/>
                </a:prstClr>
              </a:outerShdw>
            </a:effectLst>
          </p:spPr>
          <p:txBody>
            <a:bodyPr wrap="none" anchor="ctr" anchorCtr="0">
              <a:noAutofit/>
            </a:bodyPr>
            <a:lstStyle/>
            <a:p>
              <a:pPr algn="ctr"/>
              <a:r>
                <a:rPr lang="ja-JP" altLang="en-US" sz="24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あなたが</a:t>
              </a:r>
              <a:endParaRPr lang="en-US" altLang="ja-JP" sz="24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4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捉えている</a:t>
              </a:r>
              <a:r>
                <a:rPr lang="ja-JP" altLang="en-US" sz="2400"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現実</a:t>
              </a:r>
              <a:endParaRPr lang="en-US" altLang="ja-JP" sz="24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円/楕円 9"/>
            <p:cNvSpPr/>
            <p:nvPr/>
          </p:nvSpPr>
          <p:spPr>
            <a:xfrm rot="18842706">
              <a:off x="5352918" y="5040386"/>
              <a:ext cx="740866" cy="657964"/>
            </a:xfrm>
            <a:prstGeom prst="ellipse">
              <a:avLst/>
            </a:prstGeom>
            <a:solidFill>
              <a:srgbClr val="FF0000">
                <a:alpha val="30196"/>
              </a:srgbClr>
            </a:solidFill>
            <a:ln>
              <a:noFill/>
            </a:ln>
          </p:spPr>
          <p:txBody>
            <a:bodyPr rot="0" spcFirstLastPara="0" vertOverflow="overflow" horzOverflow="overflow" vert="horz" wrap="none" lIns="78203" tIns="39101" rIns="78203" bIns="39101" numCol="1" spcCol="0" rtlCol="0" fromWordArt="0" anchor="ctr" anchorCtr="0" forceAA="0" compatLnSpc="1">
              <a:prstTxWarp prst="textNoShape">
                <a:avLst/>
              </a:prstTxWarp>
              <a:noAutofit/>
            </a:bodyPr>
            <a:lstStyle/>
            <a:p>
              <a:pPr algn="ctr">
                <a:spcBef>
                  <a:spcPts val="513"/>
                </a:spcBef>
              </a:pPr>
              <a:endParaRPr lang="ja-JP" altLang="en-US" sz="855"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7" name="タイトル 6"/>
          <p:cNvSpPr>
            <a:spLocks noGrp="1"/>
          </p:cNvSpPr>
          <p:nvPr>
            <p:ph type="title"/>
          </p:nvPr>
        </p:nvSpPr>
        <p:spPr/>
        <p:txBody>
          <a:bodyPr/>
          <a:lstStyle/>
          <a:p>
            <a:r>
              <a:rPr kumimoji="1" lang="en-US" altLang="ja-JP" dirty="0" smtClean="0"/>
              <a:t>INSIDES</a:t>
            </a:r>
            <a:r>
              <a:rPr kumimoji="1" lang="ja-JP" altLang="en-US" dirty="0" smtClean="0"/>
              <a:t>は、心の状態を知るためのアンケートです</a:t>
            </a:r>
            <a:endParaRPr kumimoji="1" lang="ja-JP" altLang="en-US" dirty="0"/>
          </a:p>
        </p:txBody>
      </p:sp>
      <p:sp>
        <p:nvSpPr>
          <p:cNvPr id="12" name="スライド番号プレースホルダー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dirty="0" smtClean="0"/>
              <a:t>9</a:t>
            </a:r>
            <a:endParaRPr lang="en-US" altLang="ja-JP" dirty="0"/>
          </a:p>
        </p:txBody>
      </p:sp>
      <p:sp>
        <p:nvSpPr>
          <p:cNvPr id="17" name="テキスト ボックス 16"/>
          <p:cNvSpPr txBox="1"/>
          <p:nvPr/>
        </p:nvSpPr>
        <p:spPr>
          <a:xfrm>
            <a:off x="409660" y="935944"/>
            <a:ext cx="9086680" cy="769441"/>
          </a:xfrm>
          <a:prstGeom prst="rect">
            <a:avLst/>
          </a:prstGeom>
          <a:noFill/>
        </p:spPr>
        <p:txBody>
          <a:bodyPr wrap="square" rtlCol="0">
            <a:spAutoFit/>
          </a:bodyPr>
          <a:lstStyle/>
          <a:p>
            <a:pPr algn="ctr"/>
            <a:r>
              <a:rPr kumimoji="1" lang="ja-JP" altLang="en-US" sz="2200" spc="110" dirty="0" smtClean="0"/>
              <a:t>皆さんの心の状態を知り、イキイキと働くための支援を考えます。</a:t>
            </a:r>
            <a:endParaRPr kumimoji="1" lang="en-US" altLang="ja-JP" sz="2200" spc="110" dirty="0" smtClean="0"/>
          </a:p>
          <a:p>
            <a:pPr algn="ctr"/>
            <a:r>
              <a:rPr kumimoji="1" lang="ja-JP" altLang="en-US" sz="2200" spc="110" dirty="0" smtClean="0"/>
              <a:t>また、「自分の状態を知ること」は、セルフマネジメントの第一歩です。</a:t>
            </a:r>
            <a:endParaRPr kumimoji="1" lang="ja-JP" altLang="en-US" sz="2200" spc="110" dirty="0"/>
          </a:p>
        </p:txBody>
      </p:sp>
      <p:sp>
        <p:nvSpPr>
          <p:cNvPr id="19" name="正方形/長方形 18"/>
          <p:cNvSpPr/>
          <p:nvPr/>
        </p:nvSpPr>
        <p:spPr>
          <a:xfrm>
            <a:off x="6994422" y="36906"/>
            <a:ext cx="2886268" cy="12454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eiryo UI" panose="020B0604030504040204" pitchFamily="50" charset="-128"/>
                <a:ea typeface="Meiryo UI" panose="020B0604030504040204" pitchFamily="50" charset="-128"/>
              </a:rPr>
              <a:t>メンバー</a:t>
            </a:r>
            <a:r>
              <a:rPr lang="ja-JP" altLang="en-US" dirty="0" smtClean="0">
                <a:solidFill>
                  <a:schemeClr val="tx1"/>
                </a:solidFill>
                <a:latin typeface="Meiryo UI" panose="020B0604030504040204" pitchFamily="50" charset="-128"/>
                <a:ea typeface="Meiryo UI" panose="020B0604030504040204" pitchFamily="50" charset="-128"/>
              </a:rPr>
              <a:t>に</a:t>
            </a:r>
            <a:r>
              <a:rPr lang="en-US" altLang="ja-JP" dirty="0" smtClean="0">
                <a:solidFill>
                  <a:schemeClr val="tx1"/>
                </a:solidFill>
                <a:latin typeface="Meiryo UI" panose="020B0604030504040204" pitchFamily="50" charset="-128"/>
                <a:ea typeface="Meiryo UI" panose="020B0604030504040204" pitchFamily="50" charset="-128"/>
              </a:rPr>
              <a:t/>
            </a:r>
            <a:br>
              <a:rPr lang="en-US" altLang="ja-JP" dirty="0" smtClean="0">
                <a:solidFill>
                  <a:schemeClr val="tx1"/>
                </a:solidFill>
                <a:latin typeface="Meiryo UI" panose="020B0604030504040204" pitchFamily="50" charset="-128"/>
                <a:ea typeface="Meiryo UI" panose="020B0604030504040204" pitchFamily="50" charset="-128"/>
              </a:rPr>
            </a:br>
            <a:r>
              <a:rPr lang="ja-JP" altLang="en-US" dirty="0" smtClean="0">
                <a:solidFill>
                  <a:schemeClr val="tx1"/>
                </a:solidFill>
                <a:latin typeface="Meiryo UI" panose="020B0604030504040204" pitchFamily="50" charset="-128"/>
                <a:ea typeface="Meiryo UI" panose="020B0604030504040204" pitchFamily="50" charset="-128"/>
              </a:rPr>
              <a:t>結果を</a:t>
            </a:r>
            <a:r>
              <a:rPr lang="ja-JP" altLang="en-US" dirty="0">
                <a:solidFill>
                  <a:schemeClr val="tx1"/>
                </a:solidFill>
                <a:latin typeface="Meiryo UI" panose="020B0604030504040204" pitchFamily="50" charset="-128"/>
                <a:ea typeface="Meiryo UI" panose="020B0604030504040204" pitchFamily="50" charset="-128"/>
              </a:rPr>
              <a:t>見せない場合</a:t>
            </a:r>
            <a:r>
              <a:rPr lang="ja-JP" altLang="en-US" dirty="0" smtClean="0">
                <a:solidFill>
                  <a:schemeClr val="tx1"/>
                </a:solidFill>
                <a:latin typeface="Meiryo UI" panose="020B0604030504040204" pitchFamily="50" charset="-128"/>
                <a:ea typeface="Meiryo UI" panose="020B0604030504040204" pitchFamily="50" charset="-128"/>
              </a:rPr>
              <a:t>は、</a:t>
            </a:r>
            <a:r>
              <a:rPr lang="en-US" altLang="ja-JP" dirty="0" smtClean="0">
                <a:solidFill>
                  <a:schemeClr val="tx1"/>
                </a:solidFill>
                <a:latin typeface="Meiryo UI" panose="020B0604030504040204" pitchFamily="50" charset="-128"/>
                <a:ea typeface="Meiryo UI" panose="020B0604030504040204" pitchFamily="50" charset="-128"/>
              </a:rPr>
              <a:t/>
            </a:r>
            <a:br>
              <a:rPr lang="en-US" altLang="ja-JP" dirty="0" smtClean="0">
                <a:solidFill>
                  <a:schemeClr val="tx1"/>
                </a:solidFill>
                <a:latin typeface="Meiryo UI" panose="020B0604030504040204" pitchFamily="50" charset="-128"/>
                <a:ea typeface="Meiryo UI" panose="020B0604030504040204" pitchFamily="50" charset="-128"/>
              </a:rPr>
            </a:br>
            <a:r>
              <a:rPr lang="ja-JP" altLang="en-US" dirty="0" smtClean="0">
                <a:solidFill>
                  <a:schemeClr val="tx1"/>
                </a:solidFill>
                <a:latin typeface="Meiryo UI" panose="020B0604030504040204" pitchFamily="50" charset="-128"/>
                <a:ea typeface="Meiryo UI" panose="020B0604030504040204" pitchFamily="50" charset="-128"/>
              </a:rPr>
              <a:t>削除してください</a:t>
            </a:r>
            <a:endParaRPr lang="en-US" altLang="ja-JP" dirty="0">
              <a:solidFill>
                <a:schemeClr val="tx1"/>
              </a:solidFill>
              <a:latin typeface="Meiryo UI" panose="020B0604030504040204" pitchFamily="50" charset="-128"/>
              <a:ea typeface="Meiryo UI" panose="020B0604030504040204" pitchFamily="50" charset="-128"/>
            </a:endParaRPr>
          </a:p>
        </p:txBody>
      </p:sp>
      <p:sp>
        <p:nvSpPr>
          <p:cNvPr id="2" name="フッター プレースホルダー 1"/>
          <p:cNvSpPr>
            <a:spLocks noGrp="1"/>
          </p:cNvSpPr>
          <p:nvPr>
            <p:ph type="ftr" sz="quarter" idx="11"/>
          </p:nvPr>
        </p:nvSpPr>
        <p:spPr/>
        <p:txBody>
          <a:bodyPr/>
          <a:lstStyle/>
          <a:p>
            <a:r>
              <a:rPr kumimoji="1" lang="en-US" altLang="ja-JP" smtClean="0"/>
              <a:t>(C)Recruit Management Solutions Co., Ltd.</a:t>
            </a:r>
            <a:endParaRPr kumimoji="1" lang="ja-JP" altLang="en-US"/>
          </a:p>
        </p:txBody>
      </p:sp>
    </p:spTree>
    <p:extLst>
      <p:ext uri="{BB962C8B-B14F-4D97-AF65-F5344CB8AC3E}">
        <p14:creationId xmlns:p14="http://schemas.microsoft.com/office/powerpoint/2010/main" val="15577676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タイトル 1">
            <a:extLst>
              <a:ext uri="{FF2B5EF4-FFF2-40B4-BE49-F238E27FC236}">
                <a16:creationId xmlns:a16="http://schemas.microsoft.com/office/drawing/2014/main" id="{585BA849-8173-42FA-8057-54C942963149}"/>
              </a:ext>
            </a:extLst>
          </p:cNvPr>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ja-JP" altLang="en-US" dirty="0"/>
              <a:t>心の</a:t>
            </a:r>
            <a:r>
              <a:rPr lang="ja-JP" altLang="en-US" dirty="0" smtClean="0"/>
              <a:t>状態は、</a:t>
            </a:r>
            <a:r>
              <a:rPr lang="en-US" altLang="ja-JP" dirty="0" smtClean="0"/>
              <a:t>5</a:t>
            </a:r>
            <a:r>
              <a:rPr lang="ja-JP" altLang="en-US" dirty="0" smtClean="0"/>
              <a:t>段階のワークメンタリティで表現されます</a:t>
            </a:r>
            <a:endParaRPr lang="ja-JP" altLang="en-US" dirty="0"/>
          </a:p>
        </p:txBody>
      </p:sp>
      <p:sp>
        <p:nvSpPr>
          <p:cNvPr id="25603" name="スライド番号プレースホルダー 2">
            <a:extLst>
              <a:ext uri="{FF2B5EF4-FFF2-40B4-BE49-F238E27FC236}">
                <a16:creationId xmlns:a16="http://schemas.microsoft.com/office/drawing/2014/main" id="{D41AF01B-F5FC-4B32-B608-5869CA95F259}"/>
              </a:ext>
            </a:extLst>
          </p:cNvPr>
          <p:cNvSpPr>
            <a:spLocks noGrp="1" noChangeArrowheads="1"/>
          </p:cNvSpPr>
          <p:nvPr>
            <p:ph type="sldNum" sz="quarter" idx="4294967295"/>
          </p:nvPr>
        </p:nvSpPr>
        <p:spPr bwMode="auto">
          <a:xfrm>
            <a:off x="7677150" y="6592888"/>
            <a:ext cx="2228850" cy="180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1003ACC-AEAA-4F2A-A414-DE9FF34226EC}" type="slidenum">
              <a:rPr lang="en-US" altLang="ja-JP" smtClean="0"/>
              <a:pPr/>
              <a:t>4</a:t>
            </a:fld>
            <a:endParaRPr lang="en-US" altLang="ja-JP" dirty="0"/>
          </a:p>
        </p:txBody>
      </p:sp>
      <p:cxnSp>
        <p:nvCxnSpPr>
          <p:cNvPr id="16" name="直線矢印コネクタ 15">
            <a:extLst>
              <a:ext uri="{FF2B5EF4-FFF2-40B4-BE49-F238E27FC236}">
                <a16:creationId xmlns:a16="http://schemas.microsoft.com/office/drawing/2014/main" id="{10338F9E-DCA3-4318-9383-2283BD2A3595}"/>
              </a:ext>
            </a:extLst>
          </p:cNvPr>
          <p:cNvCxnSpPr/>
          <p:nvPr/>
        </p:nvCxnSpPr>
        <p:spPr bwMode="auto">
          <a:xfrm flipH="1" flipV="1">
            <a:off x="1120065" y="1428912"/>
            <a:ext cx="12461" cy="4710160"/>
          </a:xfrm>
          <a:prstGeom prst="straightConnector1">
            <a:avLst/>
          </a:prstGeom>
          <a:solidFill>
            <a:schemeClr val="accent2"/>
          </a:solidFill>
          <a:ln w="76200" cap="flat" cmpd="sng" algn="ctr">
            <a:gradFill flip="none" rotWithShape="1">
              <a:gsLst>
                <a:gs pos="50000">
                  <a:srgbClr val="F6CBE5"/>
                </a:gs>
                <a:gs pos="0">
                  <a:srgbClr val="FFD1D3"/>
                </a:gs>
                <a:gs pos="100000">
                  <a:srgbClr val="D3DDFB"/>
                </a:gs>
              </a:gsLst>
              <a:lin ang="5400000" scaled="1"/>
              <a:tileRect/>
            </a:gradFill>
            <a:prstDash val="solid"/>
            <a:round/>
            <a:headEnd type="triangle" w="med" len="med"/>
            <a:tailEnd type="triangle" w="med" len="med"/>
          </a:ln>
          <a:effectLst/>
        </p:spPr>
      </p:cxnSp>
      <p:sp>
        <p:nvSpPr>
          <p:cNvPr id="17" name="正方形/長方形 16">
            <a:extLst>
              <a:ext uri="{FF2B5EF4-FFF2-40B4-BE49-F238E27FC236}">
                <a16:creationId xmlns:a16="http://schemas.microsoft.com/office/drawing/2014/main" id="{545091C6-21AA-4D16-BFCA-C9CDFFB859BF}"/>
              </a:ext>
            </a:extLst>
          </p:cNvPr>
          <p:cNvSpPr/>
          <p:nvPr/>
        </p:nvSpPr>
        <p:spPr>
          <a:xfrm>
            <a:off x="744614" y="6169654"/>
            <a:ext cx="800100" cy="276225"/>
          </a:xfrm>
          <a:prstGeom prst="rect">
            <a:avLst/>
          </a:prstGeom>
        </p:spPr>
        <p:txBody>
          <a:bodyPr wrap="none">
            <a:spAutoFit/>
          </a:bodyPr>
          <a:lstStyle/>
          <a:p>
            <a:pPr>
              <a:defRPr/>
            </a:pPr>
            <a:r>
              <a:rPr lang="ja-JP" altLang="en-US" sz="1197" b="1"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ネガティブ</a:t>
            </a:r>
            <a:endParaRPr lang="ja-JP" altLang="en-US" sz="1197" b="1" dirty="0"/>
          </a:p>
        </p:txBody>
      </p:sp>
      <p:sp>
        <p:nvSpPr>
          <p:cNvPr id="18" name="正方形/長方形 17">
            <a:extLst>
              <a:ext uri="{FF2B5EF4-FFF2-40B4-BE49-F238E27FC236}">
                <a16:creationId xmlns:a16="http://schemas.microsoft.com/office/drawing/2014/main" id="{6F17D891-F477-4B1A-A2EF-5BEAC1261C30}"/>
              </a:ext>
            </a:extLst>
          </p:cNvPr>
          <p:cNvSpPr/>
          <p:nvPr/>
        </p:nvSpPr>
        <p:spPr>
          <a:xfrm>
            <a:off x="730327" y="1134103"/>
            <a:ext cx="804863" cy="277812"/>
          </a:xfrm>
          <a:prstGeom prst="rect">
            <a:avLst/>
          </a:prstGeom>
        </p:spPr>
        <p:txBody>
          <a:bodyPr wrap="none">
            <a:spAutoFit/>
          </a:bodyPr>
          <a:lstStyle/>
          <a:p>
            <a:pPr>
              <a:defRPr/>
            </a:pPr>
            <a:r>
              <a:rPr lang="ja-JP" altLang="en-US" sz="1197" b="1" dirty="0">
                <a:solidFill>
                  <a:srgbClr val="2C67E9"/>
                </a:solidFill>
                <a:latin typeface="Meiryo UI" panose="020B0604030504040204" pitchFamily="50" charset="-128"/>
                <a:ea typeface="Meiryo UI" panose="020B0604030504040204" pitchFamily="50" charset="-128"/>
                <a:cs typeface="Meiryo UI" panose="020B0604030504040204" pitchFamily="50" charset="-128"/>
              </a:rPr>
              <a:t>ポジティブ</a:t>
            </a:r>
          </a:p>
        </p:txBody>
      </p:sp>
      <p:pic>
        <p:nvPicPr>
          <p:cNvPr id="25610" name="図 18">
            <a:extLst>
              <a:ext uri="{FF2B5EF4-FFF2-40B4-BE49-F238E27FC236}">
                <a16:creationId xmlns:a16="http://schemas.microsoft.com/office/drawing/2014/main" id="{9F42659C-1BF7-44F1-B868-9FDDC7925EE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3584" y="1134103"/>
            <a:ext cx="838200" cy="838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5611" name="図 19">
            <a:extLst>
              <a:ext uri="{FF2B5EF4-FFF2-40B4-BE49-F238E27FC236}">
                <a16:creationId xmlns:a16="http://schemas.microsoft.com/office/drawing/2014/main" id="{9FF1A85D-927D-4A7C-9441-028F6AB1241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83584" y="2200903"/>
            <a:ext cx="838200" cy="8366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5612" name="図 20">
            <a:extLst>
              <a:ext uri="{FF2B5EF4-FFF2-40B4-BE49-F238E27FC236}">
                <a16:creationId xmlns:a16="http://schemas.microsoft.com/office/drawing/2014/main" id="{7A1C19A9-F11C-4E28-9495-DAF1A0855B7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83584" y="5423528"/>
            <a:ext cx="869950" cy="869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5613" name="図 21">
            <a:extLst>
              <a:ext uri="{FF2B5EF4-FFF2-40B4-BE49-F238E27FC236}">
                <a16:creationId xmlns:a16="http://schemas.microsoft.com/office/drawing/2014/main" id="{3678EAE1-533E-4086-830C-53BE8053D30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83585" y="4348791"/>
            <a:ext cx="847725" cy="847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5614" name="図 22">
            <a:extLst>
              <a:ext uri="{FF2B5EF4-FFF2-40B4-BE49-F238E27FC236}">
                <a16:creationId xmlns:a16="http://schemas.microsoft.com/office/drawing/2014/main" id="{FD221935-1F2C-4991-AA2D-0FAAC5D544B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83585" y="3266116"/>
            <a:ext cx="854075" cy="854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cxnSp>
        <p:nvCxnSpPr>
          <p:cNvPr id="6" name="直線コネクタ 5">
            <a:extLst>
              <a:ext uri="{FF2B5EF4-FFF2-40B4-BE49-F238E27FC236}">
                <a16:creationId xmlns:a16="http://schemas.microsoft.com/office/drawing/2014/main" id="{D38D8500-E02A-4431-92DB-4D474A64F209}"/>
              </a:ext>
            </a:extLst>
          </p:cNvPr>
          <p:cNvCxnSpPr/>
          <p:nvPr/>
        </p:nvCxnSpPr>
        <p:spPr>
          <a:xfrm>
            <a:off x="2928201" y="2110987"/>
            <a:ext cx="4371975"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C45DA1ED-A958-48C1-8283-7B6D28837E88}"/>
              </a:ext>
            </a:extLst>
          </p:cNvPr>
          <p:cNvSpPr/>
          <p:nvPr/>
        </p:nvSpPr>
        <p:spPr>
          <a:xfrm>
            <a:off x="2923437" y="1093257"/>
            <a:ext cx="5735931" cy="864852"/>
          </a:xfrm>
          <a:prstGeom prst="rect">
            <a:avLst/>
          </a:prstGeom>
        </p:spPr>
        <p:txBody>
          <a:bodyPr wrap="square">
            <a:spAutoFit/>
          </a:bodyPr>
          <a:lstStyle/>
          <a:p>
            <a:pPr>
              <a:buClr>
                <a:srgbClr val="2C67E9"/>
              </a:buClr>
              <a:defRPr/>
            </a:pPr>
            <a:r>
              <a:rPr lang="ja-JP" altLang="en-US" sz="1710" dirty="0">
                <a:latin typeface="Meiryo UI" panose="020B0604030504040204" pitchFamily="50" charset="-128"/>
                <a:ea typeface="Meiryo UI" panose="020B0604030504040204" pitchFamily="50" charset="-128"/>
                <a:cs typeface="Meiryo UI" panose="020B0604030504040204" pitchFamily="50" charset="-128"/>
              </a:rPr>
              <a:t>今の仕事を通して世の中に貢献できることがあると思え、</a:t>
            </a:r>
            <a:endParaRPr lang="en-US" altLang="ja-JP" sz="1710" dirty="0">
              <a:latin typeface="Meiryo UI" panose="020B0604030504040204" pitchFamily="50" charset="-128"/>
              <a:ea typeface="Meiryo UI" panose="020B0604030504040204" pitchFamily="50" charset="-128"/>
              <a:cs typeface="Meiryo UI" panose="020B0604030504040204" pitchFamily="50" charset="-128"/>
            </a:endParaRPr>
          </a:p>
          <a:p>
            <a:pPr>
              <a:buClr>
                <a:srgbClr val="2C67E9"/>
              </a:buClr>
              <a:defRPr/>
            </a:pPr>
            <a:r>
              <a:rPr lang="ja-JP" altLang="en-US" sz="1710" b="1" dirty="0">
                <a:solidFill>
                  <a:srgbClr val="3B69E1"/>
                </a:solidFill>
                <a:latin typeface="Meiryo UI" panose="020B0604030504040204" pitchFamily="50" charset="-128"/>
                <a:ea typeface="Meiryo UI" panose="020B0604030504040204" pitchFamily="50" charset="-128"/>
                <a:cs typeface="Meiryo UI" panose="020B0604030504040204" pitchFamily="50" charset="-128"/>
              </a:rPr>
              <a:t>働くことと自分の人生とが良い意味で深く重なり合っている状態</a:t>
            </a:r>
            <a:endParaRPr lang="en-US" altLang="ja-JP" sz="1710" b="1" dirty="0">
              <a:solidFill>
                <a:srgbClr val="3B69E1"/>
              </a:solidFill>
              <a:latin typeface="Meiryo UI" panose="020B0604030504040204" pitchFamily="50" charset="-128"/>
              <a:ea typeface="Meiryo UI" panose="020B0604030504040204" pitchFamily="50" charset="-128"/>
              <a:cs typeface="Meiryo UI" panose="020B0604030504040204" pitchFamily="50" charset="-128"/>
            </a:endParaRPr>
          </a:p>
          <a:p>
            <a:pPr>
              <a:buClr>
                <a:srgbClr val="2C67E9"/>
              </a:buClr>
              <a:defRPr/>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不満や悩みが全くないわけではない</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p>
        </p:txBody>
      </p:sp>
      <p:sp>
        <p:nvSpPr>
          <p:cNvPr id="39" name="正方形/長方形 38">
            <a:extLst>
              <a:ext uri="{FF2B5EF4-FFF2-40B4-BE49-F238E27FC236}">
                <a16:creationId xmlns:a16="http://schemas.microsoft.com/office/drawing/2014/main" id="{9A568C89-FD34-450A-B500-231500D3FF86}"/>
              </a:ext>
            </a:extLst>
          </p:cNvPr>
          <p:cNvSpPr/>
          <p:nvPr/>
        </p:nvSpPr>
        <p:spPr>
          <a:xfrm>
            <a:off x="2923436" y="2219445"/>
            <a:ext cx="5918812" cy="881780"/>
          </a:xfrm>
          <a:prstGeom prst="rect">
            <a:avLst/>
          </a:prstGeom>
        </p:spPr>
        <p:txBody>
          <a:bodyPr wrap="square">
            <a:spAutoFit/>
          </a:bodyPr>
          <a:lstStyle/>
          <a:p>
            <a:pPr>
              <a:buClr>
                <a:srgbClr val="725DE5"/>
              </a:buClr>
              <a:defRPr/>
            </a:pPr>
            <a:r>
              <a:rPr lang="ja-JP" altLang="en-US" sz="1710" dirty="0">
                <a:latin typeface="Meiryo UI" panose="020B0604030504040204" pitchFamily="50" charset="-128"/>
                <a:ea typeface="Meiryo UI" panose="020B0604030504040204" pitchFamily="50" charset="-128"/>
                <a:cs typeface="Meiryo UI" panose="020B0604030504040204" pitchFamily="50" charset="-128"/>
              </a:rPr>
              <a:t>目の前の仕事に手応えを感じ</a:t>
            </a:r>
            <a:r>
              <a:rPr lang="ja-JP" altLang="en-US" sz="171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71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71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710" b="1" dirty="0" smtClean="0">
                <a:solidFill>
                  <a:srgbClr val="7165DB"/>
                </a:solidFill>
                <a:latin typeface="Meiryo UI" panose="020B0604030504040204" pitchFamily="50" charset="-128"/>
                <a:ea typeface="Meiryo UI" panose="020B0604030504040204" pitchFamily="50" charset="-128"/>
                <a:cs typeface="Meiryo UI" panose="020B0604030504040204" pitchFamily="50" charset="-128"/>
              </a:rPr>
              <a:t>自分</a:t>
            </a:r>
            <a:r>
              <a:rPr lang="ja-JP" altLang="en-US" sz="1710" b="1" dirty="0">
                <a:solidFill>
                  <a:srgbClr val="7165DB"/>
                </a:solidFill>
                <a:latin typeface="Meiryo UI" panose="020B0604030504040204" pitchFamily="50" charset="-128"/>
                <a:ea typeface="Meiryo UI" panose="020B0604030504040204" pitchFamily="50" charset="-128"/>
                <a:cs typeface="Meiryo UI" panose="020B0604030504040204" pitchFamily="50" charset="-128"/>
              </a:rPr>
              <a:t>なりのやり方で頑張ろう</a:t>
            </a:r>
            <a:r>
              <a:rPr lang="ja-JP" altLang="en-US" sz="1710" b="1" dirty="0" smtClean="0">
                <a:solidFill>
                  <a:srgbClr val="7165DB"/>
                </a:solidFill>
                <a:latin typeface="Meiryo UI" panose="020B0604030504040204" pitchFamily="50" charset="-128"/>
                <a:ea typeface="Meiryo UI" panose="020B0604030504040204" pitchFamily="50" charset="-128"/>
                <a:cs typeface="Meiryo UI" panose="020B0604030504040204" pitchFamily="50" charset="-128"/>
              </a:rPr>
              <a:t>と思えて</a:t>
            </a:r>
            <a:r>
              <a:rPr lang="ja-JP" altLang="en-US" sz="1710" b="1" dirty="0">
                <a:solidFill>
                  <a:srgbClr val="7165DB"/>
                </a:solidFill>
                <a:latin typeface="Meiryo UI" panose="020B0604030504040204" pitchFamily="50" charset="-128"/>
                <a:ea typeface="Meiryo UI" panose="020B0604030504040204" pitchFamily="50" charset="-128"/>
                <a:cs typeface="Meiryo UI" panose="020B0604030504040204" pitchFamily="50" charset="-128"/>
              </a:rPr>
              <a:t>いる状態</a:t>
            </a:r>
            <a:endParaRPr lang="en-US" altLang="ja-JP" sz="1710" b="1" dirty="0">
              <a:solidFill>
                <a:srgbClr val="7165DB"/>
              </a:solidFill>
              <a:latin typeface="Meiryo UI" panose="020B0604030504040204" pitchFamily="50" charset="-128"/>
              <a:ea typeface="Meiryo UI" panose="020B0604030504040204" pitchFamily="50" charset="-128"/>
              <a:cs typeface="Meiryo UI" panose="020B0604030504040204" pitchFamily="50" charset="-128"/>
            </a:endParaRPr>
          </a:p>
          <a:p>
            <a:pPr>
              <a:buClr>
                <a:srgbClr val="725DE5"/>
              </a:buClr>
              <a:defRPr/>
            </a:pPr>
            <a:r>
              <a:rPr lang="en-US" altLang="ja-JP" sz="1710" dirty="0">
                <a:latin typeface="Meiryo UI" panose="020B0604030504040204" pitchFamily="50" charset="-128"/>
                <a:ea typeface="Meiryo UI" panose="020B0604030504040204" pitchFamily="50" charset="-128"/>
                <a:cs typeface="Meiryo UI" panose="020B0604030504040204" pitchFamily="50" charset="-128"/>
              </a:rPr>
              <a:t>(</a:t>
            </a:r>
            <a:r>
              <a:rPr lang="ja-JP" altLang="en-US" sz="1710" dirty="0">
                <a:latin typeface="Meiryo UI" panose="020B0604030504040204" pitchFamily="50" charset="-128"/>
                <a:ea typeface="Meiryo UI" panose="020B0604030504040204" pitchFamily="50" charset="-128"/>
                <a:cs typeface="Meiryo UI" panose="020B0604030504040204" pitchFamily="50" charset="-128"/>
              </a:rPr>
              <a:t>不満や悩みが全くないわけではない</a:t>
            </a:r>
            <a:r>
              <a:rPr lang="en-US" altLang="ja-JP" sz="171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710" dirty="0"/>
          </a:p>
        </p:txBody>
      </p:sp>
      <p:sp>
        <p:nvSpPr>
          <p:cNvPr id="40" name="正方形/長方形 39">
            <a:extLst>
              <a:ext uri="{FF2B5EF4-FFF2-40B4-BE49-F238E27FC236}">
                <a16:creationId xmlns:a16="http://schemas.microsoft.com/office/drawing/2014/main" id="{E47C0F82-23B9-461A-A748-444EBAB782CF}"/>
              </a:ext>
            </a:extLst>
          </p:cNvPr>
          <p:cNvSpPr/>
          <p:nvPr/>
        </p:nvSpPr>
        <p:spPr>
          <a:xfrm>
            <a:off x="2923436" y="3279896"/>
            <a:ext cx="5735932" cy="881780"/>
          </a:xfrm>
          <a:prstGeom prst="rect">
            <a:avLst/>
          </a:prstGeom>
        </p:spPr>
        <p:txBody>
          <a:bodyPr wrap="square">
            <a:spAutoFit/>
          </a:bodyPr>
          <a:lstStyle/>
          <a:p>
            <a:pPr>
              <a:buClr>
                <a:srgbClr val="AF2FC3"/>
              </a:buClr>
              <a:defRPr/>
            </a:pPr>
            <a:r>
              <a:rPr lang="ja-JP" altLang="en-US" sz="1710" dirty="0">
                <a:latin typeface="Meiryo UI" panose="020B0604030504040204" pitchFamily="50" charset="-128"/>
                <a:ea typeface="Meiryo UI" panose="020B0604030504040204" pitchFamily="50" charset="-128"/>
                <a:cs typeface="Meiryo UI" panose="020B0604030504040204" pitchFamily="50" charset="-128"/>
              </a:rPr>
              <a:t>目の前の業務はこなしているものの</a:t>
            </a:r>
            <a:r>
              <a:rPr lang="ja-JP" altLang="en-US" sz="171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71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71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710" b="1" dirty="0" smtClean="0">
                <a:solidFill>
                  <a:srgbClr val="C772E1"/>
                </a:solidFill>
                <a:latin typeface="Meiryo UI" panose="020B0604030504040204" pitchFamily="50" charset="-128"/>
                <a:ea typeface="Meiryo UI" panose="020B0604030504040204" pitchFamily="50" charset="-128"/>
                <a:cs typeface="Meiryo UI" panose="020B0604030504040204" pitchFamily="50" charset="-128"/>
              </a:rPr>
              <a:t>仕事</a:t>
            </a:r>
            <a:r>
              <a:rPr lang="ja-JP" altLang="en-US" sz="1710" b="1" dirty="0">
                <a:solidFill>
                  <a:srgbClr val="C772E1"/>
                </a:solidFill>
                <a:latin typeface="Meiryo UI" panose="020B0604030504040204" pitchFamily="50" charset="-128"/>
                <a:ea typeface="Meiryo UI" panose="020B0604030504040204" pitchFamily="50" charset="-128"/>
                <a:cs typeface="Meiryo UI" panose="020B0604030504040204" pitchFamily="50" charset="-128"/>
              </a:rPr>
              <a:t>・組織と自分との間にどこか距離がある状態</a:t>
            </a:r>
            <a:endParaRPr lang="en-US" altLang="ja-JP" sz="1600" b="1" dirty="0">
              <a:solidFill>
                <a:srgbClr val="C772E1"/>
              </a:solidFill>
              <a:latin typeface="Meiryo UI" panose="020B0604030504040204" pitchFamily="50" charset="-128"/>
              <a:ea typeface="Meiryo UI" panose="020B0604030504040204" pitchFamily="50" charset="-128"/>
              <a:cs typeface="Meiryo UI" panose="020B0604030504040204" pitchFamily="50" charset="-128"/>
            </a:endParaRPr>
          </a:p>
          <a:p>
            <a:pPr>
              <a:buClr>
                <a:srgbClr val="AF2FC3"/>
              </a:buClr>
              <a:defRPr/>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現状維持やあきらめの気持ちがでてくることも</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41" name="正方形/長方形 40">
            <a:extLst>
              <a:ext uri="{FF2B5EF4-FFF2-40B4-BE49-F238E27FC236}">
                <a16:creationId xmlns:a16="http://schemas.microsoft.com/office/drawing/2014/main" id="{68DDE2B5-F2F8-41D5-BEBA-3A659A6CFB69}"/>
              </a:ext>
            </a:extLst>
          </p:cNvPr>
          <p:cNvSpPr/>
          <p:nvPr/>
        </p:nvSpPr>
        <p:spPr>
          <a:xfrm>
            <a:off x="2923438" y="4363339"/>
            <a:ext cx="6138267" cy="864852"/>
          </a:xfrm>
          <a:prstGeom prst="rect">
            <a:avLst/>
          </a:prstGeom>
        </p:spPr>
        <p:txBody>
          <a:bodyPr wrap="square">
            <a:spAutoFit/>
          </a:bodyPr>
          <a:lstStyle/>
          <a:p>
            <a:pPr>
              <a:buClr>
                <a:srgbClr val="CE275B"/>
              </a:buClr>
              <a:defRPr/>
            </a:pPr>
            <a:r>
              <a:rPr lang="ja-JP" altLang="en-US" sz="1710" dirty="0">
                <a:latin typeface="Meiryo UI" panose="020B0604030504040204" pitchFamily="50" charset="-128"/>
                <a:ea typeface="Meiryo UI" panose="020B0604030504040204" pitchFamily="50" charset="-128"/>
                <a:cs typeface="Meiryo UI" panose="020B0604030504040204" pitchFamily="50" charset="-128"/>
              </a:rPr>
              <a:t>言いたいことをストレートに出せず</a:t>
            </a:r>
            <a:r>
              <a:rPr lang="ja-JP" altLang="en-US" sz="171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71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71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710" b="1" i="1" dirty="0" smtClean="0">
                <a:solidFill>
                  <a:srgbClr val="F54B77"/>
                </a:solidFill>
                <a:latin typeface="Meiryo UI" panose="020B0604030504040204" pitchFamily="50" charset="-128"/>
                <a:ea typeface="Meiryo UI" panose="020B0604030504040204" pitchFamily="50" charset="-128"/>
                <a:cs typeface="Meiryo UI" panose="020B0604030504040204" pitchFamily="50" charset="-128"/>
              </a:rPr>
              <a:t>不安</a:t>
            </a:r>
            <a:r>
              <a:rPr lang="ja-JP" altLang="en-US" sz="1710" b="1" i="1" dirty="0">
                <a:solidFill>
                  <a:srgbClr val="F54B77"/>
                </a:solidFill>
                <a:latin typeface="Meiryo UI" panose="020B0604030504040204" pitchFamily="50" charset="-128"/>
                <a:ea typeface="Meiryo UI" panose="020B0604030504040204" pitchFamily="50" charset="-128"/>
                <a:cs typeface="Meiryo UI" panose="020B0604030504040204" pitchFamily="50" charset="-128"/>
              </a:rPr>
              <a:t>や不満がたまって</a:t>
            </a:r>
            <a:r>
              <a:rPr lang="ja-JP" altLang="en-US" sz="1710" b="1" i="1" dirty="0" smtClean="0">
                <a:solidFill>
                  <a:srgbClr val="F54B77"/>
                </a:solidFill>
                <a:latin typeface="Meiryo UI" panose="020B0604030504040204" pitchFamily="50" charset="-128"/>
                <a:ea typeface="Meiryo UI" panose="020B0604030504040204" pitchFamily="50" charset="-128"/>
                <a:cs typeface="Meiryo UI" panose="020B0604030504040204" pitchFamily="50" charset="-128"/>
              </a:rPr>
              <a:t>おりエネルギー</a:t>
            </a:r>
            <a:r>
              <a:rPr lang="ja-JP" altLang="en-US" sz="1710" b="1" i="1" dirty="0">
                <a:solidFill>
                  <a:srgbClr val="F54B77"/>
                </a:solidFill>
                <a:latin typeface="Meiryo UI" panose="020B0604030504040204" pitchFamily="50" charset="-128"/>
                <a:ea typeface="Meiryo UI" panose="020B0604030504040204" pitchFamily="50" charset="-128"/>
                <a:cs typeface="Meiryo UI" panose="020B0604030504040204" pitchFamily="50" charset="-128"/>
              </a:rPr>
              <a:t>を空費している状態</a:t>
            </a:r>
            <a:endParaRPr lang="en-US" altLang="ja-JP" sz="1600" b="1" i="1" dirty="0">
              <a:solidFill>
                <a:srgbClr val="F54B77"/>
              </a:solidFill>
              <a:latin typeface="Meiryo UI" panose="020B0604030504040204" pitchFamily="50" charset="-128"/>
              <a:ea typeface="Meiryo UI" panose="020B0604030504040204" pitchFamily="50" charset="-128"/>
              <a:cs typeface="Meiryo UI" panose="020B0604030504040204" pitchFamily="50" charset="-128"/>
            </a:endParaRPr>
          </a:p>
          <a:p>
            <a:pPr>
              <a:buClr>
                <a:srgbClr val="CE275B"/>
              </a:buClr>
              <a:defRPr/>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この状態が続くと、反対意見やアドバイスを素直に聞けなくなることも</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p>
        </p:txBody>
      </p:sp>
      <p:sp>
        <p:nvSpPr>
          <p:cNvPr id="42" name="正方形/長方形 41">
            <a:extLst>
              <a:ext uri="{FF2B5EF4-FFF2-40B4-BE49-F238E27FC236}">
                <a16:creationId xmlns:a16="http://schemas.microsoft.com/office/drawing/2014/main" id="{D78FD50D-7DD9-433B-A20A-E875F99C2765}"/>
              </a:ext>
            </a:extLst>
          </p:cNvPr>
          <p:cNvSpPr/>
          <p:nvPr/>
        </p:nvSpPr>
        <p:spPr>
          <a:xfrm>
            <a:off x="2847299" y="5447854"/>
            <a:ext cx="5553075" cy="864852"/>
          </a:xfrm>
          <a:prstGeom prst="rect">
            <a:avLst/>
          </a:prstGeom>
        </p:spPr>
        <p:txBody>
          <a:bodyPr wrap="square">
            <a:spAutoFit/>
          </a:bodyPr>
          <a:lstStyle/>
          <a:p>
            <a:pPr>
              <a:buClr>
                <a:srgbClr val="FF0000"/>
              </a:buClr>
              <a:defRPr/>
            </a:pPr>
            <a:r>
              <a:rPr lang="ja-JP" altLang="en-US" sz="1710" dirty="0">
                <a:latin typeface="Meiryo UI" panose="020B0604030504040204" pitchFamily="50" charset="-128"/>
                <a:ea typeface="Meiryo UI" panose="020B0604030504040204" pitchFamily="50" charset="-128"/>
                <a:cs typeface="Meiryo UI" panose="020B0604030504040204" pitchFamily="50" charset="-128"/>
              </a:rPr>
              <a:t>仕事に追われたり、職場環境に安心感を持てなかったりして、</a:t>
            </a:r>
            <a:r>
              <a:rPr lang="ja-JP" altLang="en-US" sz="171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自分らしくいられない状態</a:t>
            </a:r>
            <a:endPar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この状態が続くと、自分で自分の状態が分からなくなることも</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6" name="直線コネクタ 45">
            <a:extLst>
              <a:ext uri="{FF2B5EF4-FFF2-40B4-BE49-F238E27FC236}">
                <a16:creationId xmlns:a16="http://schemas.microsoft.com/office/drawing/2014/main" id="{3DA17945-6B38-4BF3-A58D-B2AA4EE0A567}"/>
              </a:ext>
            </a:extLst>
          </p:cNvPr>
          <p:cNvCxnSpPr/>
          <p:nvPr/>
        </p:nvCxnSpPr>
        <p:spPr>
          <a:xfrm>
            <a:off x="2928201" y="3161340"/>
            <a:ext cx="4371975"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AD047605-0B34-495F-8E89-820460533E9D}"/>
              </a:ext>
            </a:extLst>
          </p:cNvPr>
          <p:cNvCxnSpPr/>
          <p:nvPr/>
        </p:nvCxnSpPr>
        <p:spPr>
          <a:xfrm>
            <a:off x="2928201" y="4234490"/>
            <a:ext cx="4371975"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DE97D658-CEF7-4AAE-82E1-1033C5C715E3}"/>
              </a:ext>
            </a:extLst>
          </p:cNvPr>
          <p:cNvCxnSpPr/>
          <p:nvPr/>
        </p:nvCxnSpPr>
        <p:spPr>
          <a:xfrm>
            <a:off x="2928201" y="5309228"/>
            <a:ext cx="4371975"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
        <p:nvSpPr>
          <p:cNvPr id="23" name="正方形/長方形 22"/>
          <p:cNvSpPr/>
          <p:nvPr/>
        </p:nvSpPr>
        <p:spPr>
          <a:xfrm>
            <a:off x="6994422" y="36906"/>
            <a:ext cx="2886268" cy="12454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eiryo UI" panose="020B0604030504040204" pitchFamily="50" charset="-128"/>
                <a:ea typeface="Meiryo UI" panose="020B0604030504040204" pitchFamily="50" charset="-128"/>
              </a:rPr>
              <a:t>メンバー</a:t>
            </a:r>
            <a:r>
              <a:rPr lang="ja-JP" altLang="en-US" dirty="0" smtClean="0">
                <a:solidFill>
                  <a:schemeClr val="tx1"/>
                </a:solidFill>
                <a:latin typeface="Meiryo UI" panose="020B0604030504040204" pitchFamily="50" charset="-128"/>
                <a:ea typeface="Meiryo UI" panose="020B0604030504040204" pitchFamily="50" charset="-128"/>
              </a:rPr>
              <a:t>に</a:t>
            </a:r>
            <a:r>
              <a:rPr lang="en-US" altLang="ja-JP" dirty="0" smtClean="0">
                <a:solidFill>
                  <a:schemeClr val="tx1"/>
                </a:solidFill>
                <a:latin typeface="Meiryo UI" panose="020B0604030504040204" pitchFamily="50" charset="-128"/>
                <a:ea typeface="Meiryo UI" panose="020B0604030504040204" pitchFamily="50" charset="-128"/>
              </a:rPr>
              <a:t/>
            </a:r>
            <a:br>
              <a:rPr lang="en-US" altLang="ja-JP" dirty="0" smtClean="0">
                <a:solidFill>
                  <a:schemeClr val="tx1"/>
                </a:solidFill>
                <a:latin typeface="Meiryo UI" panose="020B0604030504040204" pitchFamily="50" charset="-128"/>
                <a:ea typeface="Meiryo UI" panose="020B0604030504040204" pitchFamily="50" charset="-128"/>
              </a:rPr>
            </a:br>
            <a:r>
              <a:rPr lang="ja-JP" altLang="en-US" dirty="0" smtClean="0">
                <a:solidFill>
                  <a:schemeClr val="tx1"/>
                </a:solidFill>
                <a:latin typeface="Meiryo UI" panose="020B0604030504040204" pitchFamily="50" charset="-128"/>
                <a:ea typeface="Meiryo UI" panose="020B0604030504040204" pitchFamily="50" charset="-128"/>
              </a:rPr>
              <a:t>結果を</a:t>
            </a:r>
            <a:r>
              <a:rPr lang="ja-JP" altLang="en-US" dirty="0">
                <a:solidFill>
                  <a:schemeClr val="tx1"/>
                </a:solidFill>
                <a:latin typeface="Meiryo UI" panose="020B0604030504040204" pitchFamily="50" charset="-128"/>
                <a:ea typeface="Meiryo UI" panose="020B0604030504040204" pitchFamily="50" charset="-128"/>
              </a:rPr>
              <a:t>見せない場合</a:t>
            </a:r>
            <a:r>
              <a:rPr lang="ja-JP" altLang="en-US" dirty="0" smtClean="0">
                <a:solidFill>
                  <a:schemeClr val="tx1"/>
                </a:solidFill>
                <a:latin typeface="Meiryo UI" panose="020B0604030504040204" pitchFamily="50" charset="-128"/>
                <a:ea typeface="Meiryo UI" panose="020B0604030504040204" pitchFamily="50" charset="-128"/>
              </a:rPr>
              <a:t>は、</a:t>
            </a:r>
            <a:r>
              <a:rPr lang="en-US" altLang="ja-JP" dirty="0" smtClean="0">
                <a:solidFill>
                  <a:schemeClr val="tx1"/>
                </a:solidFill>
                <a:latin typeface="Meiryo UI" panose="020B0604030504040204" pitchFamily="50" charset="-128"/>
                <a:ea typeface="Meiryo UI" panose="020B0604030504040204" pitchFamily="50" charset="-128"/>
              </a:rPr>
              <a:t/>
            </a:r>
            <a:br>
              <a:rPr lang="en-US" altLang="ja-JP" dirty="0" smtClean="0">
                <a:solidFill>
                  <a:schemeClr val="tx1"/>
                </a:solidFill>
                <a:latin typeface="Meiryo UI" panose="020B0604030504040204" pitchFamily="50" charset="-128"/>
                <a:ea typeface="Meiryo UI" panose="020B0604030504040204" pitchFamily="50" charset="-128"/>
              </a:rPr>
            </a:br>
            <a:r>
              <a:rPr lang="ja-JP" altLang="en-US" dirty="0" smtClean="0">
                <a:solidFill>
                  <a:schemeClr val="tx1"/>
                </a:solidFill>
                <a:latin typeface="Meiryo UI" panose="020B0604030504040204" pitchFamily="50" charset="-128"/>
                <a:ea typeface="Meiryo UI" panose="020B0604030504040204" pitchFamily="50" charset="-128"/>
              </a:rPr>
              <a:t>削除してください</a:t>
            </a:r>
            <a:endParaRPr lang="en-US" altLang="ja-JP" dirty="0">
              <a:solidFill>
                <a:schemeClr val="tx1"/>
              </a:solidFill>
              <a:latin typeface="Meiryo UI" panose="020B0604030504040204" pitchFamily="50" charset="-128"/>
              <a:ea typeface="Meiryo UI" panose="020B0604030504040204" pitchFamily="50" charset="-128"/>
            </a:endParaRPr>
          </a:p>
        </p:txBody>
      </p:sp>
      <p:sp>
        <p:nvSpPr>
          <p:cNvPr id="2" name="フッター プレースホルダー 1"/>
          <p:cNvSpPr>
            <a:spLocks noGrp="1"/>
          </p:cNvSpPr>
          <p:nvPr>
            <p:ph type="ftr" sz="quarter" idx="11"/>
          </p:nvPr>
        </p:nvSpPr>
        <p:spPr/>
        <p:txBody>
          <a:bodyPr/>
          <a:lstStyle/>
          <a:p>
            <a:r>
              <a:rPr kumimoji="1" lang="en-US" altLang="ja-JP" smtClean="0"/>
              <a:t>(C)Recruit Management Solutions Co., Ltd.</a:t>
            </a:r>
            <a:endParaRPr kumimoji="1" lang="ja-JP" altLang="en-US"/>
          </a:p>
        </p:txBody>
      </p:sp>
    </p:spTree>
    <p:extLst>
      <p:ext uri="{BB962C8B-B14F-4D97-AF65-F5344CB8AC3E}">
        <p14:creationId xmlns:p14="http://schemas.microsoft.com/office/powerpoint/2010/main" val="2416375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タイトル 1">
            <a:extLst>
              <a:ext uri="{FF2B5EF4-FFF2-40B4-BE49-F238E27FC236}">
                <a16:creationId xmlns:a16="http://schemas.microsoft.com/office/drawing/2014/main" id="{585BA849-8173-42FA-8057-54C942963149}"/>
              </a:ext>
            </a:extLst>
          </p:cNvPr>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pPr eaLnBrk="1" hangingPunct="1"/>
            <a:r>
              <a:rPr lang="ja-JP" altLang="en-US" dirty="0" smtClean="0"/>
              <a:t>心の状態は移り変わって当然のもの</a:t>
            </a:r>
            <a:endParaRPr lang="ja-JP" altLang="en-US" dirty="0">
              <a:solidFill>
                <a:srgbClr val="002060"/>
              </a:solidFill>
            </a:endParaRPr>
          </a:p>
        </p:txBody>
      </p:sp>
      <p:sp>
        <p:nvSpPr>
          <p:cNvPr id="4" name="スライド番号プレースホルダー 3"/>
          <p:cNvSpPr>
            <a:spLocks noGrp="1"/>
          </p:cNvSpPr>
          <p:nvPr>
            <p:ph type="sldNum" sz="quarter" idx="4294967295"/>
          </p:nvPr>
        </p:nvSpPr>
        <p:spPr>
          <a:xfrm>
            <a:off x="7677150" y="6592888"/>
            <a:ext cx="2228850" cy="180975"/>
          </a:xfrm>
        </p:spPr>
        <p:txBody>
          <a:bodyPr/>
          <a:lstStyle/>
          <a:p>
            <a:pPr>
              <a:defRPr/>
            </a:pPr>
            <a:fld id="{182969BC-B935-4936-BA38-53D49F89B246}" type="slidenum">
              <a:rPr lang="ja-JP" altLang="en-US" smtClean="0"/>
              <a:pPr>
                <a:defRPr/>
              </a:pPr>
              <a:t>5</a:t>
            </a:fld>
            <a:endParaRPr lang="ja-JP" altLang="en-US" dirty="0"/>
          </a:p>
        </p:txBody>
      </p:sp>
      <p:cxnSp>
        <p:nvCxnSpPr>
          <p:cNvPr id="7" name="直線コネクタ 6"/>
          <p:cNvCxnSpPr/>
          <p:nvPr/>
        </p:nvCxnSpPr>
        <p:spPr bwMode="auto">
          <a:xfrm>
            <a:off x="2110946" y="2214062"/>
            <a:ext cx="0" cy="3435178"/>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2" name="直線コネクタ 11"/>
          <p:cNvCxnSpPr/>
          <p:nvPr/>
        </p:nvCxnSpPr>
        <p:spPr bwMode="auto">
          <a:xfrm>
            <a:off x="2110946" y="5649240"/>
            <a:ext cx="6516130" cy="0"/>
          </a:xfrm>
          <a:prstGeom prst="line">
            <a:avLst/>
          </a:prstGeom>
          <a:solidFill>
            <a:schemeClr val="accent1"/>
          </a:solidFill>
          <a:ln w="19050" cap="flat" cmpd="sng" algn="ctr">
            <a:solidFill>
              <a:schemeClr val="tx1"/>
            </a:solidFill>
            <a:prstDash val="solid"/>
            <a:round/>
            <a:headEnd type="none" w="med" len="med"/>
            <a:tailEnd type="arrow" w="med" len="med"/>
          </a:ln>
          <a:effectLst/>
        </p:spPr>
      </p:cxnSp>
      <p:sp>
        <p:nvSpPr>
          <p:cNvPr id="14" name="正方形/長方形 13"/>
          <p:cNvSpPr/>
          <p:nvPr/>
        </p:nvSpPr>
        <p:spPr>
          <a:xfrm>
            <a:off x="4918914" y="5808478"/>
            <a:ext cx="1324150" cy="584886"/>
          </a:xfrm>
          <a:prstGeom prst="rect">
            <a:avLst/>
          </a:prstGeom>
        </p:spPr>
        <p:txBody>
          <a:bodyPr>
            <a:noAutofit/>
          </a:bodyPr>
          <a:lstStyle/>
          <a:p>
            <a:pPr>
              <a:lnSpc>
                <a:spcPct val="150000"/>
              </a:lnSpc>
              <a:buClr>
                <a:schemeClr val="bg1">
                  <a:lumMod val="65000"/>
                </a:schemeClr>
              </a:buClr>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時間</a:t>
            </a:r>
          </a:p>
        </p:txBody>
      </p:sp>
      <p:sp>
        <p:nvSpPr>
          <p:cNvPr id="38" name="正方形/長方形 37">
            <a:extLst>
              <a:ext uri="{FF2B5EF4-FFF2-40B4-BE49-F238E27FC236}">
                <a16:creationId xmlns:a16="http://schemas.microsoft.com/office/drawing/2014/main" id="{6F17D891-F477-4B1A-A2EF-5BEAC1261C30}"/>
              </a:ext>
            </a:extLst>
          </p:cNvPr>
          <p:cNvSpPr/>
          <p:nvPr/>
        </p:nvSpPr>
        <p:spPr>
          <a:xfrm>
            <a:off x="1331100" y="2032017"/>
            <a:ext cx="804863" cy="277812"/>
          </a:xfrm>
          <a:prstGeom prst="rect">
            <a:avLst/>
          </a:prstGeom>
        </p:spPr>
        <p:txBody>
          <a:bodyPr wrap="none">
            <a:spAutoFit/>
          </a:bodyPr>
          <a:lstStyle/>
          <a:p>
            <a:pPr>
              <a:defRPr/>
            </a:pPr>
            <a:r>
              <a:rPr lang="ja-JP" altLang="en-US" sz="1197" b="1" dirty="0">
                <a:solidFill>
                  <a:srgbClr val="2C67E9"/>
                </a:solidFill>
                <a:latin typeface="Meiryo UI" panose="020B0604030504040204" pitchFamily="50" charset="-128"/>
                <a:ea typeface="Meiryo UI" panose="020B0604030504040204" pitchFamily="50" charset="-128"/>
                <a:cs typeface="Meiryo UI" panose="020B0604030504040204" pitchFamily="50" charset="-128"/>
              </a:rPr>
              <a:t>ポジティブ</a:t>
            </a:r>
          </a:p>
        </p:txBody>
      </p:sp>
      <p:sp>
        <p:nvSpPr>
          <p:cNvPr id="39" name="正方形/長方形 38">
            <a:extLst>
              <a:ext uri="{FF2B5EF4-FFF2-40B4-BE49-F238E27FC236}">
                <a16:creationId xmlns:a16="http://schemas.microsoft.com/office/drawing/2014/main" id="{545091C6-21AA-4D16-BFCA-C9CDFFB859BF}"/>
              </a:ext>
            </a:extLst>
          </p:cNvPr>
          <p:cNvSpPr/>
          <p:nvPr/>
        </p:nvSpPr>
        <p:spPr>
          <a:xfrm>
            <a:off x="1335862" y="5385802"/>
            <a:ext cx="800100" cy="276225"/>
          </a:xfrm>
          <a:prstGeom prst="rect">
            <a:avLst/>
          </a:prstGeom>
        </p:spPr>
        <p:txBody>
          <a:bodyPr wrap="none">
            <a:spAutoFit/>
          </a:bodyPr>
          <a:lstStyle/>
          <a:p>
            <a:pPr>
              <a:defRPr/>
            </a:pPr>
            <a:r>
              <a:rPr lang="ja-JP" altLang="en-US" sz="1197" b="1"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ネガティブ</a:t>
            </a:r>
            <a:endParaRPr lang="ja-JP" altLang="en-US" sz="1197" b="1" dirty="0"/>
          </a:p>
        </p:txBody>
      </p:sp>
      <p:cxnSp>
        <p:nvCxnSpPr>
          <p:cNvPr id="40" name="直線矢印コネクタ 39">
            <a:extLst>
              <a:ext uri="{FF2B5EF4-FFF2-40B4-BE49-F238E27FC236}">
                <a16:creationId xmlns:a16="http://schemas.microsoft.com/office/drawing/2014/main" id="{10338F9E-DCA3-4318-9383-2283BD2A3595}"/>
              </a:ext>
            </a:extLst>
          </p:cNvPr>
          <p:cNvCxnSpPr/>
          <p:nvPr/>
        </p:nvCxnSpPr>
        <p:spPr bwMode="auto">
          <a:xfrm flipV="1">
            <a:off x="1732524" y="2345868"/>
            <a:ext cx="0" cy="2942233"/>
          </a:xfrm>
          <a:prstGeom prst="straightConnector1">
            <a:avLst/>
          </a:prstGeom>
          <a:solidFill>
            <a:schemeClr val="accent2"/>
          </a:solidFill>
          <a:ln w="76200" cap="flat" cmpd="sng" algn="ctr">
            <a:gradFill flip="none" rotWithShape="1">
              <a:gsLst>
                <a:gs pos="50000">
                  <a:srgbClr val="F6CBE5"/>
                </a:gs>
                <a:gs pos="0">
                  <a:srgbClr val="FFD1D3"/>
                </a:gs>
                <a:gs pos="100000">
                  <a:srgbClr val="D3DDFB"/>
                </a:gs>
              </a:gsLst>
              <a:lin ang="5400000" scaled="1"/>
              <a:tileRect/>
            </a:gradFill>
            <a:prstDash val="solid"/>
            <a:round/>
            <a:headEnd type="triangle" w="med" len="med"/>
            <a:tailEnd type="triangle" w="med" len="med"/>
          </a:ln>
          <a:effectLst/>
        </p:spPr>
      </p:cxnSp>
      <p:sp>
        <p:nvSpPr>
          <p:cNvPr id="26" name="正方形/長方形 25"/>
          <p:cNvSpPr/>
          <p:nvPr/>
        </p:nvSpPr>
        <p:spPr>
          <a:xfrm>
            <a:off x="2135962" y="5616652"/>
            <a:ext cx="750070" cy="584886"/>
          </a:xfrm>
          <a:prstGeom prst="rect">
            <a:avLst/>
          </a:prstGeom>
        </p:spPr>
        <p:txBody>
          <a:bodyPr>
            <a:noAutofit/>
          </a:bodyPr>
          <a:lstStyle/>
          <a:p>
            <a:pPr>
              <a:lnSpc>
                <a:spcPct val="150000"/>
              </a:lnSpc>
              <a:buClr>
                <a:schemeClr val="bg1">
                  <a:lumMod val="65000"/>
                </a:schemeClr>
              </a:buClr>
            </a:pPr>
            <a:r>
              <a:rPr lang="ja-JP" altLang="en-US"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入社</a:t>
            </a:r>
          </a:p>
        </p:txBody>
      </p:sp>
      <p:sp>
        <p:nvSpPr>
          <p:cNvPr id="45" name="フリーフォーム 44"/>
          <p:cNvSpPr/>
          <p:nvPr/>
        </p:nvSpPr>
        <p:spPr bwMode="auto">
          <a:xfrm>
            <a:off x="2579886" y="2640574"/>
            <a:ext cx="5743064" cy="2555565"/>
          </a:xfrm>
          <a:custGeom>
            <a:avLst/>
            <a:gdLst>
              <a:gd name="connsiteX0" fmla="*/ 0 w 7201173"/>
              <a:gd name="connsiteY0" fmla="*/ 306287 h 3366148"/>
              <a:gd name="connsiteX1" fmla="*/ 762000 w 7201173"/>
              <a:gd name="connsiteY1" fmla="*/ 1258787 h 3366148"/>
              <a:gd name="connsiteX2" fmla="*/ 1612900 w 7201173"/>
              <a:gd name="connsiteY2" fmla="*/ 306287 h 3366148"/>
              <a:gd name="connsiteX3" fmla="*/ 1803400 w 7201173"/>
              <a:gd name="connsiteY3" fmla="*/ 153887 h 3366148"/>
              <a:gd name="connsiteX4" fmla="*/ 2578100 w 7201173"/>
              <a:gd name="connsiteY4" fmla="*/ 2363687 h 3366148"/>
              <a:gd name="connsiteX5" fmla="*/ 3416300 w 7201173"/>
              <a:gd name="connsiteY5" fmla="*/ 2516087 h 3366148"/>
              <a:gd name="connsiteX6" fmla="*/ 3746500 w 7201173"/>
              <a:gd name="connsiteY6" fmla="*/ 3341587 h 3366148"/>
              <a:gd name="connsiteX7" fmla="*/ 4406900 w 7201173"/>
              <a:gd name="connsiteY7" fmla="*/ 1449287 h 3366148"/>
              <a:gd name="connsiteX8" fmla="*/ 5156200 w 7201173"/>
              <a:gd name="connsiteY8" fmla="*/ 2185887 h 3366148"/>
              <a:gd name="connsiteX9" fmla="*/ 5905500 w 7201173"/>
              <a:gd name="connsiteY9" fmla="*/ 2109687 h 3366148"/>
              <a:gd name="connsiteX10" fmla="*/ 6299200 w 7201173"/>
              <a:gd name="connsiteY10" fmla="*/ 2592287 h 3366148"/>
              <a:gd name="connsiteX11" fmla="*/ 6832600 w 7201173"/>
              <a:gd name="connsiteY11" fmla="*/ 2465287 h 3366148"/>
              <a:gd name="connsiteX12" fmla="*/ 7175500 w 7201173"/>
              <a:gd name="connsiteY12" fmla="*/ 1487387 h 3366148"/>
              <a:gd name="connsiteX13" fmla="*/ 7150100 w 7201173"/>
              <a:gd name="connsiteY13" fmla="*/ 1487387 h 3366148"/>
              <a:gd name="connsiteX0" fmla="*/ 0 w 7201173"/>
              <a:gd name="connsiteY0" fmla="*/ 7829 h 3067690"/>
              <a:gd name="connsiteX1" fmla="*/ 762000 w 7201173"/>
              <a:gd name="connsiteY1" fmla="*/ 960329 h 3067690"/>
              <a:gd name="connsiteX2" fmla="*/ 1612900 w 7201173"/>
              <a:gd name="connsiteY2" fmla="*/ 7829 h 3067690"/>
              <a:gd name="connsiteX3" fmla="*/ 2033670 w 7201173"/>
              <a:gd name="connsiteY3" fmla="*/ 594447 h 3067690"/>
              <a:gd name="connsiteX4" fmla="*/ 2578100 w 7201173"/>
              <a:gd name="connsiteY4" fmla="*/ 2065229 h 3067690"/>
              <a:gd name="connsiteX5" fmla="*/ 3416300 w 7201173"/>
              <a:gd name="connsiteY5" fmla="*/ 2217629 h 3067690"/>
              <a:gd name="connsiteX6" fmla="*/ 3746500 w 7201173"/>
              <a:gd name="connsiteY6" fmla="*/ 3043129 h 3067690"/>
              <a:gd name="connsiteX7" fmla="*/ 4406900 w 7201173"/>
              <a:gd name="connsiteY7" fmla="*/ 1150829 h 3067690"/>
              <a:gd name="connsiteX8" fmla="*/ 5156200 w 7201173"/>
              <a:gd name="connsiteY8" fmla="*/ 1887429 h 3067690"/>
              <a:gd name="connsiteX9" fmla="*/ 5905500 w 7201173"/>
              <a:gd name="connsiteY9" fmla="*/ 1811229 h 3067690"/>
              <a:gd name="connsiteX10" fmla="*/ 6299200 w 7201173"/>
              <a:gd name="connsiteY10" fmla="*/ 2293829 h 3067690"/>
              <a:gd name="connsiteX11" fmla="*/ 6832600 w 7201173"/>
              <a:gd name="connsiteY11" fmla="*/ 2166829 h 3067690"/>
              <a:gd name="connsiteX12" fmla="*/ 7175500 w 7201173"/>
              <a:gd name="connsiteY12" fmla="*/ 1188929 h 3067690"/>
              <a:gd name="connsiteX13" fmla="*/ 7150100 w 7201173"/>
              <a:gd name="connsiteY13" fmla="*/ 1188929 h 3067690"/>
              <a:gd name="connsiteX0" fmla="*/ 0 w 7231264"/>
              <a:gd name="connsiteY0" fmla="*/ 7829 h 3067690"/>
              <a:gd name="connsiteX1" fmla="*/ 762000 w 7231264"/>
              <a:gd name="connsiteY1" fmla="*/ 960329 h 3067690"/>
              <a:gd name="connsiteX2" fmla="*/ 1612900 w 7231264"/>
              <a:gd name="connsiteY2" fmla="*/ 7829 h 3067690"/>
              <a:gd name="connsiteX3" fmla="*/ 2033670 w 7231264"/>
              <a:gd name="connsiteY3" fmla="*/ 594447 h 3067690"/>
              <a:gd name="connsiteX4" fmla="*/ 2578100 w 7231264"/>
              <a:gd name="connsiteY4" fmla="*/ 2065229 h 3067690"/>
              <a:gd name="connsiteX5" fmla="*/ 3416300 w 7231264"/>
              <a:gd name="connsiteY5" fmla="*/ 2217629 h 3067690"/>
              <a:gd name="connsiteX6" fmla="*/ 3746500 w 7231264"/>
              <a:gd name="connsiteY6" fmla="*/ 3043129 h 3067690"/>
              <a:gd name="connsiteX7" fmla="*/ 4406900 w 7231264"/>
              <a:gd name="connsiteY7" fmla="*/ 1150829 h 3067690"/>
              <a:gd name="connsiteX8" fmla="*/ 5156200 w 7231264"/>
              <a:gd name="connsiteY8" fmla="*/ 1887429 h 3067690"/>
              <a:gd name="connsiteX9" fmla="*/ 5905500 w 7231264"/>
              <a:gd name="connsiteY9" fmla="*/ 1811229 h 3067690"/>
              <a:gd name="connsiteX10" fmla="*/ 6299200 w 7231264"/>
              <a:gd name="connsiteY10" fmla="*/ 2293829 h 3067690"/>
              <a:gd name="connsiteX11" fmla="*/ 6832600 w 7231264"/>
              <a:gd name="connsiteY11" fmla="*/ 2166829 h 3067690"/>
              <a:gd name="connsiteX12" fmla="*/ 7175500 w 7231264"/>
              <a:gd name="connsiteY12" fmla="*/ 1188929 h 3067690"/>
              <a:gd name="connsiteX13" fmla="*/ 7207668 w 7231264"/>
              <a:gd name="connsiteY13" fmla="*/ 1106816 h 3067690"/>
              <a:gd name="connsiteX0" fmla="*/ 0 w 7231264"/>
              <a:gd name="connsiteY0" fmla="*/ 0 h 3059861"/>
              <a:gd name="connsiteX1" fmla="*/ 762000 w 7231264"/>
              <a:gd name="connsiteY1" fmla="*/ 952500 h 3059861"/>
              <a:gd name="connsiteX2" fmla="*/ 1599193 w 7231264"/>
              <a:gd name="connsiteY2" fmla="*/ 208542 h 3059861"/>
              <a:gd name="connsiteX3" fmla="*/ 2033670 w 7231264"/>
              <a:gd name="connsiteY3" fmla="*/ 586618 h 3059861"/>
              <a:gd name="connsiteX4" fmla="*/ 2578100 w 7231264"/>
              <a:gd name="connsiteY4" fmla="*/ 2057400 h 3059861"/>
              <a:gd name="connsiteX5" fmla="*/ 3416300 w 7231264"/>
              <a:gd name="connsiteY5" fmla="*/ 2209800 h 3059861"/>
              <a:gd name="connsiteX6" fmla="*/ 3746500 w 7231264"/>
              <a:gd name="connsiteY6" fmla="*/ 3035300 h 3059861"/>
              <a:gd name="connsiteX7" fmla="*/ 4406900 w 7231264"/>
              <a:gd name="connsiteY7" fmla="*/ 1143000 h 3059861"/>
              <a:gd name="connsiteX8" fmla="*/ 5156200 w 7231264"/>
              <a:gd name="connsiteY8" fmla="*/ 1879600 h 3059861"/>
              <a:gd name="connsiteX9" fmla="*/ 5905500 w 7231264"/>
              <a:gd name="connsiteY9" fmla="*/ 1803400 h 3059861"/>
              <a:gd name="connsiteX10" fmla="*/ 6299200 w 7231264"/>
              <a:gd name="connsiteY10" fmla="*/ 2286000 h 3059861"/>
              <a:gd name="connsiteX11" fmla="*/ 6832600 w 7231264"/>
              <a:gd name="connsiteY11" fmla="*/ 2159000 h 3059861"/>
              <a:gd name="connsiteX12" fmla="*/ 7175500 w 7231264"/>
              <a:gd name="connsiteY12" fmla="*/ 1181100 h 3059861"/>
              <a:gd name="connsiteX13" fmla="*/ 7207668 w 7231264"/>
              <a:gd name="connsiteY13" fmla="*/ 1098987 h 305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31264" h="3059861">
                <a:moveTo>
                  <a:pt x="0" y="0"/>
                </a:moveTo>
                <a:cubicBezTo>
                  <a:pt x="246591" y="476250"/>
                  <a:pt x="495468" y="917743"/>
                  <a:pt x="762000" y="952500"/>
                </a:cubicBezTo>
                <a:cubicBezTo>
                  <a:pt x="1028532" y="987257"/>
                  <a:pt x="1387248" y="269522"/>
                  <a:pt x="1599193" y="208542"/>
                </a:cubicBezTo>
                <a:cubicBezTo>
                  <a:pt x="1811138" y="147562"/>
                  <a:pt x="1870519" y="278475"/>
                  <a:pt x="2033670" y="586618"/>
                </a:cubicBezTo>
                <a:cubicBezTo>
                  <a:pt x="2196821" y="894761"/>
                  <a:pt x="2347662" y="1786870"/>
                  <a:pt x="2578100" y="2057400"/>
                </a:cubicBezTo>
                <a:cubicBezTo>
                  <a:pt x="2808538" y="2327930"/>
                  <a:pt x="3221567" y="2046817"/>
                  <a:pt x="3416300" y="2209800"/>
                </a:cubicBezTo>
                <a:cubicBezTo>
                  <a:pt x="3611033" y="2372783"/>
                  <a:pt x="3581400" y="3213100"/>
                  <a:pt x="3746500" y="3035300"/>
                </a:cubicBezTo>
                <a:cubicBezTo>
                  <a:pt x="3911600" y="2857500"/>
                  <a:pt x="4171950" y="1335617"/>
                  <a:pt x="4406900" y="1143000"/>
                </a:cubicBezTo>
                <a:cubicBezTo>
                  <a:pt x="4641850" y="950383"/>
                  <a:pt x="4906433" y="1769533"/>
                  <a:pt x="5156200" y="1879600"/>
                </a:cubicBezTo>
                <a:cubicBezTo>
                  <a:pt x="5405967" y="1989667"/>
                  <a:pt x="5715000" y="1735667"/>
                  <a:pt x="5905500" y="1803400"/>
                </a:cubicBezTo>
                <a:cubicBezTo>
                  <a:pt x="6096000" y="1871133"/>
                  <a:pt x="6144683" y="2226733"/>
                  <a:pt x="6299200" y="2286000"/>
                </a:cubicBezTo>
                <a:cubicBezTo>
                  <a:pt x="6453717" y="2345267"/>
                  <a:pt x="6686550" y="2343150"/>
                  <a:pt x="6832600" y="2159000"/>
                </a:cubicBezTo>
                <a:cubicBezTo>
                  <a:pt x="6978650" y="1974850"/>
                  <a:pt x="7112989" y="1357769"/>
                  <a:pt x="7175500" y="1181100"/>
                </a:cubicBezTo>
                <a:cubicBezTo>
                  <a:pt x="7238011" y="1004431"/>
                  <a:pt x="7246826" y="1017495"/>
                  <a:pt x="7207668" y="1098987"/>
                </a:cubicBez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042988" fontAlgn="base">
              <a:spcBef>
                <a:spcPct val="0"/>
              </a:spcBef>
              <a:spcAft>
                <a:spcPct val="0"/>
              </a:spcAft>
            </a:pPr>
            <a:endParaRPr kumimoji="1" lang="ja-JP" altLang="en-US" sz="2100" dirty="0">
              <a:latin typeface="Arial" charset="0"/>
              <a:ea typeface="ＭＳ Ｐゴシック" pitchFamily="50" charset="-128"/>
            </a:endParaRPr>
          </a:p>
        </p:txBody>
      </p:sp>
      <p:cxnSp>
        <p:nvCxnSpPr>
          <p:cNvPr id="13" name="直線コネクタ 12"/>
          <p:cNvCxnSpPr/>
          <p:nvPr/>
        </p:nvCxnSpPr>
        <p:spPr bwMode="auto">
          <a:xfrm flipV="1">
            <a:off x="2347365" y="2902687"/>
            <a:ext cx="5939554" cy="32368"/>
          </a:xfrm>
          <a:prstGeom prst="line">
            <a:avLst/>
          </a:prstGeom>
          <a:solidFill>
            <a:schemeClr val="accent1"/>
          </a:solidFill>
          <a:ln w="28575" cap="flat" cmpd="sng" algn="ctr">
            <a:solidFill>
              <a:schemeClr val="bg1">
                <a:lumMod val="50000"/>
              </a:schemeClr>
            </a:solidFill>
            <a:prstDash val="solid"/>
            <a:round/>
            <a:headEnd type="none" w="med" len="med"/>
            <a:tailEnd type="none" w="med" len="med"/>
          </a:ln>
          <a:effectLst/>
        </p:spPr>
      </p:cxnSp>
      <p:sp>
        <p:nvSpPr>
          <p:cNvPr id="16" name="テキスト ボックス 15"/>
          <p:cNvSpPr txBox="1"/>
          <p:nvPr/>
        </p:nvSpPr>
        <p:spPr>
          <a:xfrm>
            <a:off x="409660" y="935944"/>
            <a:ext cx="9086680" cy="769441"/>
          </a:xfrm>
          <a:prstGeom prst="rect">
            <a:avLst/>
          </a:prstGeom>
          <a:noFill/>
        </p:spPr>
        <p:txBody>
          <a:bodyPr wrap="square" rtlCol="0">
            <a:spAutoFit/>
          </a:bodyPr>
          <a:lstStyle/>
          <a:p>
            <a:pPr algn="ctr"/>
            <a:r>
              <a:rPr kumimoji="1" lang="ja-JP" altLang="en-US" sz="2200" b="1" u="sng" spc="110" dirty="0"/>
              <a:t>ネガティブ</a:t>
            </a:r>
            <a:r>
              <a:rPr kumimoji="1" lang="ja-JP" altLang="en-US" sz="2200" b="1" u="sng" spc="110" dirty="0" smtClean="0"/>
              <a:t>に</a:t>
            </a:r>
            <a:r>
              <a:rPr kumimoji="1" lang="ja-JP" altLang="en-US" sz="2200" b="1" u="sng" spc="110" dirty="0"/>
              <a:t>なっては</a:t>
            </a:r>
            <a:r>
              <a:rPr kumimoji="1" lang="ja-JP" altLang="en-US" sz="2200" b="1" u="sng" spc="110" dirty="0" smtClean="0"/>
              <a:t>いけない、ということではありません。</a:t>
            </a:r>
            <a:endParaRPr kumimoji="1" lang="en-US" altLang="ja-JP" sz="2200" b="1" u="sng" spc="110" dirty="0" smtClean="0"/>
          </a:p>
          <a:p>
            <a:pPr algn="ctr"/>
            <a:r>
              <a:rPr kumimoji="1" lang="ja-JP" altLang="en-US" sz="2200" spc="110" dirty="0" smtClean="0"/>
              <a:t>ネガティブな状態であることをまず知ることが重要です。</a:t>
            </a:r>
            <a:endParaRPr kumimoji="1" lang="ja-JP" altLang="en-US" sz="2200" spc="110" dirty="0"/>
          </a:p>
        </p:txBody>
      </p:sp>
      <p:sp>
        <p:nvSpPr>
          <p:cNvPr id="17" name="正方形/長方形 16"/>
          <p:cNvSpPr/>
          <p:nvPr/>
        </p:nvSpPr>
        <p:spPr>
          <a:xfrm>
            <a:off x="6994422" y="36906"/>
            <a:ext cx="2886268" cy="12454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eiryo UI" panose="020B0604030504040204" pitchFamily="50" charset="-128"/>
                <a:ea typeface="Meiryo UI" panose="020B0604030504040204" pitchFamily="50" charset="-128"/>
              </a:rPr>
              <a:t>メンバー</a:t>
            </a:r>
            <a:r>
              <a:rPr lang="ja-JP" altLang="en-US" dirty="0" smtClean="0">
                <a:solidFill>
                  <a:schemeClr val="tx1"/>
                </a:solidFill>
                <a:latin typeface="Meiryo UI" panose="020B0604030504040204" pitchFamily="50" charset="-128"/>
                <a:ea typeface="Meiryo UI" panose="020B0604030504040204" pitchFamily="50" charset="-128"/>
              </a:rPr>
              <a:t>に</a:t>
            </a:r>
            <a:r>
              <a:rPr lang="en-US" altLang="ja-JP" dirty="0" smtClean="0">
                <a:solidFill>
                  <a:schemeClr val="tx1"/>
                </a:solidFill>
                <a:latin typeface="Meiryo UI" panose="020B0604030504040204" pitchFamily="50" charset="-128"/>
                <a:ea typeface="Meiryo UI" panose="020B0604030504040204" pitchFamily="50" charset="-128"/>
              </a:rPr>
              <a:t/>
            </a:r>
            <a:br>
              <a:rPr lang="en-US" altLang="ja-JP" dirty="0" smtClean="0">
                <a:solidFill>
                  <a:schemeClr val="tx1"/>
                </a:solidFill>
                <a:latin typeface="Meiryo UI" panose="020B0604030504040204" pitchFamily="50" charset="-128"/>
                <a:ea typeface="Meiryo UI" panose="020B0604030504040204" pitchFamily="50" charset="-128"/>
              </a:rPr>
            </a:br>
            <a:r>
              <a:rPr lang="ja-JP" altLang="en-US" dirty="0" smtClean="0">
                <a:solidFill>
                  <a:schemeClr val="tx1"/>
                </a:solidFill>
                <a:latin typeface="Meiryo UI" panose="020B0604030504040204" pitchFamily="50" charset="-128"/>
                <a:ea typeface="Meiryo UI" panose="020B0604030504040204" pitchFamily="50" charset="-128"/>
              </a:rPr>
              <a:t>結果を</a:t>
            </a:r>
            <a:r>
              <a:rPr lang="ja-JP" altLang="en-US" dirty="0">
                <a:solidFill>
                  <a:schemeClr val="tx1"/>
                </a:solidFill>
                <a:latin typeface="Meiryo UI" panose="020B0604030504040204" pitchFamily="50" charset="-128"/>
                <a:ea typeface="Meiryo UI" panose="020B0604030504040204" pitchFamily="50" charset="-128"/>
              </a:rPr>
              <a:t>見せない場合</a:t>
            </a:r>
            <a:r>
              <a:rPr lang="ja-JP" altLang="en-US" dirty="0" smtClean="0">
                <a:solidFill>
                  <a:schemeClr val="tx1"/>
                </a:solidFill>
                <a:latin typeface="Meiryo UI" panose="020B0604030504040204" pitchFamily="50" charset="-128"/>
                <a:ea typeface="Meiryo UI" panose="020B0604030504040204" pitchFamily="50" charset="-128"/>
              </a:rPr>
              <a:t>は、</a:t>
            </a:r>
            <a:r>
              <a:rPr lang="en-US" altLang="ja-JP" dirty="0" smtClean="0">
                <a:solidFill>
                  <a:schemeClr val="tx1"/>
                </a:solidFill>
                <a:latin typeface="Meiryo UI" panose="020B0604030504040204" pitchFamily="50" charset="-128"/>
                <a:ea typeface="Meiryo UI" panose="020B0604030504040204" pitchFamily="50" charset="-128"/>
              </a:rPr>
              <a:t/>
            </a:r>
            <a:br>
              <a:rPr lang="en-US" altLang="ja-JP" dirty="0" smtClean="0">
                <a:solidFill>
                  <a:schemeClr val="tx1"/>
                </a:solidFill>
                <a:latin typeface="Meiryo UI" panose="020B0604030504040204" pitchFamily="50" charset="-128"/>
                <a:ea typeface="Meiryo UI" panose="020B0604030504040204" pitchFamily="50" charset="-128"/>
              </a:rPr>
            </a:br>
            <a:r>
              <a:rPr lang="ja-JP" altLang="en-US" dirty="0" smtClean="0">
                <a:solidFill>
                  <a:schemeClr val="tx1"/>
                </a:solidFill>
                <a:latin typeface="Meiryo UI" panose="020B0604030504040204" pitchFamily="50" charset="-128"/>
                <a:ea typeface="Meiryo UI" panose="020B0604030504040204" pitchFamily="50" charset="-128"/>
              </a:rPr>
              <a:t>削除してください</a:t>
            </a:r>
            <a:endParaRPr lang="en-US" altLang="ja-JP" dirty="0">
              <a:solidFill>
                <a:schemeClr val="tx1"/>
              </a:solidFill>
              <a:latin typeface="Meiryo UI" panose="020B0604030504040204" pitchFamily="50" charset="-128"/>
              <a:ea typeface="Meiryo UI" panose="020B0604030504040204" pitchFamily="50" charset="-128"/>
            </a:endParaRPr>
          </a:p>
        </p:txBody>
      </p:sp>
      <p:sp>
        <p:nvSpPr>
          <p:cNvPr id="2" name="フッター プレースホルダー 1"/>
          <p:cNvSpPr>
            <a:spLocks noGrp="1"/>
          </p:cNvSpPr>
          <p:nvPr>
            <p:ph type="ftr" sz="quarter" idx="11"/>
          </p:nvPr>
        </p:nvSpPr>
        <p:spPr/>
        <p:txBody>
          <a:bodyPr/>
          <a:lstStyle/>
          <a:p>
            <a:r>
              <a:rPr kumimoji="1" lang="en-US" altLang="ja-JP" smtClean="0"/>
              <a:t>(C)Recruit Management Solutions Co., Ltd.</a:t>
            </a:r>
            <a:endParaRPr kumimoji="1" lang="ja-JP" altLang="en-US"/>
          </a:p>
        </p:txBody>
      </p:sp>
    </p:spTree>
    <p:extLst>
      <p:ext uri="{BB962C8B-B14F-4D97-AF65-F5344CB8AC3E}">
        <p14:creationId xmlns:p14="http://schemas.microsoft.com/office/powerpoint/2010/main" val="751826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9"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dissolve">
                                      <p:cBhvr>
                                        <p:cTn id="1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4952275" y="4261535"/>
            <a:ext cx="4953725" cy="2243458"/>
            <a:chOff x="4952275" y="4261535"/>
            <a:chExt cx="4953725" cy="2243458"/>
          </a:xfrm>
        </p:grpSpPr>
        <p:grpSp>
          <p:nvGrpSpPr>
            <p:cNvPr id="18" name="グループ化 17"/>
            <p:cNvGrpSpPr/>
            <p:nvPr/>
          </p:nvGrpSpPr>
          <p:grpSpPr>
            <a:xfrm>
              <a:off x="5040456" y="4261535"/>
              <a:ext cx="4805744" cy="2159352"/>
              <a:chOff x="-1325616" y="3855994"/>
              <a:chExt cx="5585148" cy="2509560"/>
            </a:xfrm>
          </p:grpSpPr>
          <p:pic>
            <p:nvPicPr>
              <p:cNvPr id="19" name="Picture 2" descr="https://www.ms.recruit-insides.net/wp-content/themes/recruit-ms-insides/assets/images/index_about_human-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5616" y="4346252"/>
                <a:ext cx="2867025" cy="201930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s://www.ms.recruit-insides.net/wp-content/themes/recruit-ms-insides/assets/images/index_about_human-0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9182" y="4360819"/>
                <a:ext cx="2800350" cy="200025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ttps://www.ms.recruit-insides.net/wp-content/themes/recruit-ms-insides/assets/images/index_about_ico-0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5616" y="3920737"/>
                <a:ext cx="1104900" cy="100965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https://www.ms.recruit-insides.net/wp-content/themes/recruit-ms-insides/assets/images/index_about_ico-0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4457" y="3855994"/>
                <a:ext cx="1104900" cy="1009650"/>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正方形/長方形 13"/>
            <p:cNvSpPr/>
            <p:nvPr/>
          </p:nvSpPr>
          <p:spPr>
            <a:xfrm>
              <a:off x="4952275" y="4261535"/>
              <a:ext cx="4953725" cy="2243458"/>
            </a:xfrm>
            <a:prstGeom prst="rect">
              <a:avLst/>
            </a:prstGeom>
            <a:solidFill>
              <a:srgbClr val="FFFFFF">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タイトル 1"/>
          <p:cNvSpPr>
            <a:spLocks noGrp="1"/>
          </p:cNvSpPr>
          <p:nvPr>
            <p:ph type="title"/>
          </p:nvPr>
        </p:nvSpPr>
        <p:spPr/>
        <p:txBody>
          <a:bodyPr/>
          <a:lstStyle/>
          <a:p>
            <a:r>
              <a:rPr kumimoji="1" lang="en-US" altLang="ja-JP" dirty="0" smtClean="0"/>
              <a:t>INSIDES</a:t>
            </a:r>
            <a:r>
              <a:rPr kumimoji="1" lang="ja-JP" altLang="en-US" dirty="0" smtClean="0"/>
              <a:t>実施概要</a:t>
            </a:r>
            <a:endParaRPr kumimoji="1" lang="ja-JP" altLang="en-US" dirty="0"/>
          </a:p>
        </p:txBody>
      </p:sp>
      <p:sp>
        <p:nvSpPr>
          <p:cNvPr id="4" name="フッター プレースホルダー 3"/>
          <p:cNvSpPr>
            <a:spLocks noGrp="1"/>
          </p:cNvSpPr>
          <p:nvPr>
            <p:ph type="ftr" sz="quarter" idx="11"/>
          </p:nvPr>
        </p:nvSpPr>
        <p:spPr/>
        <p:txBody>
          <a:bodyPr/>
          <a:lstStyle/>
          <a:p>
            <a:r>
              <a:rPr kumimoji="1" lang="en-US" altLang="ja-JP" smtClean="0"/>
              <a:t>(C)Recruit Management Solutions Co., Ltd.</a:t>
            </a:r>
            <a:endParaRPr kumimoji="1" lang="ja-JP" altLang="en-US"/>
          </a:p>
        </p:txBody>
      </p:sp>
      <p:sp>
        <p:nvSpPr>
          <p:cNvPr id="5" name="スライド番号プレースホルダー 4"/>
          <p:cNvSpPr>
            <a:spLocks noGrp="1"/>
          </p:cNvSpPr>
          <p:nvPr>
            <p:ph type="sldNum" sz="quarter" idx="12"/>
          </p:nvPr>
        </p:nvSpPr>
        <p:spPr/>
        <p:txBody>
          <a:bodyPr/>
          <a:lstStyle/>
          <a:p>
            <a:fld id="{13DCE293-928F-46E2-9713-CE7045A8AC7D}" type="slidenum">
              <a:rPr kumimoji="1" lang="ja-JP" altLang="en-US" smtClean="0"/>
              <a:pPr/>
              <a:t>6</a:t>
            </a:fld>
            <a:endParaRPr kumimoji="1" lang="ja-JP" altLang="en-US"/>
          </a:p>
        </p:txBody>
      </p:sp>
      <p:sp>
        <p:nvSpPr>
          <p:cNvPr id="6" name="正方形/長方形 5"/>
          <p:cNvSpPr/>
          <p:nvPr/>
        </p:nvSpPr>
        <p:spPr>
          <a:xfrm>
            <a:off x="517161" y="3590254"/>
            <a:ext cx="1881266" cy="1154243"/>
          </a:xfrm>
          <a:prstGeom prst="rect">
            <a:avLst/>
          </a:prstGeom>
          <a:solidFill>
            <a:srgbClr val="0A50A1">
              <a:lumMod val="20000"/>
              <a:lumOff val="80000"/>
            </a:srgbClr>
          </a:solidFill>
          <a:ln w="12700">
            <a:noFill/>
            <a:miter lim="800000"/>
            <a:headEnd/>
            <a:tailEnd/>
          </a:ln>
        </p:spPr>
        <p:txBody>
          <a:bodyPr wrap="none" lIns="72000" tIns="72000" rIns="72000" bIns="72000" rtlCol="0" anchor="ctr"/>
          <a:lstStyle/>
          <a:p>
            <a:pPr algn="ctr" defTabSz="914400" eaLnBrk="0" hangingPunct="0"/>
            <a:r>
              <a:rPr kumimoji="1" lang="ja-JP" altLang="en-US" sz="1400" b="1" kern="0" spc="70" dirty="0" smtClean="0">
                <a:solidFill>
                  <a:srgbClr val="000000"/>
                </a:solidFill>
                <a:cs typeface="Meiryo UI" panose="020B0604030504040204" pitchFamily="50" charset="-128"/>
              </a:rPr>
              <a:t>回答期間</a:t>
            </a:r>
            <a:endParaRPr kumimoji="1" lang="ja-JP" altLang="en-US" sz="1400" b="1" kern="0" spc="70" dirty="0">
              <a:solidFill>
                <a:srgbClr val="000000"/>
              </a:solidFill>
              <a:cs typeface="Meiryo UI" panose="020B0604030504040204" pitchFamily="50" charset="-128"/>
            </a:endParaRPr>
          </a:p>
        </p:txBody>
      </p:sp>
      <p:sp>
        <p:nvSpPr>
          <p:cNvPr id="7" name="正方形/長方形 6"/>
          <p:cNvSpPr/>
          <p:nvPr/>
        </p:nvSpPr>
        <p:spPr>
          <a:xfrm>
            <a:off x="517161" y="1757182"/>
            <a:ext cx="1881266" cy="1656414"/>
          </a:xfrm>
          <a:prstGeom prst="rect">
            <a:avLst/>
          </a:prstGeom>
          <a:solidFill>
            <a:srgbClr val="0A50A1">
              <a:lumMod val="20000"/>
              <a:lumOff val="80000"/>
            </a:srgbClr>
          </a:solidFill>
          <a:ln w="12700">
            <a:noFill/>
            <a:miter lim="800000"/>
            <a:headEnd/>
            <a:tailEnd/>
          </a:ln>
        </p:spPr>
        <p:txBody>
          <a:bodyPr wrap="none" lIns="72000" tIns="72000" rIns="72000" bIns="72000" rtlCol="0" anchor="ctr"/>
          <a:lstStyle/>
          <a:p>
            <a:pPr algn="ctr" defTabSz="914400" eaLnBrk="0" hangingPunct="0"/>
            <a:r>
              <a:rPr kumimoji="1" lang="ja-JP" altLang="en-US" sz="1400" b="1" kern="0" spc="70" dirty="0" smtClean="0">
                <a:solidFill>
                  <a:srgbClr val="000000"/>
                </a:solidFill>
                <a:cs typeface="Meiryo UI" panose="020B0604030504040204" pitchFamily="50" charset="-128"/>
              </a:rPr>
              <a:t>アンケート回答の</a:t>
            </a:r>
            <a:endParaRPr kumimoji="1" lang="en-US" altLang="ja-JP" sz="1400" b="1" kern="0" spc="70" dirty="0" smtClean="0">
              <a:solidFill>
                <a:srgbClr val="000000"/>
              </a:solidFill>
              <a:cs typeface="Meiryo UI" panose="020B0604030504040204" pitchFamily="50" charset="-128"/>
            </a:endParaRPr>
          </a:p>
          <a:p>
            <a:pPr algn="ctr" defTabSz="914400" eaLnBrk="0" hangingPunct="0"/>
            <a:r>
              <a:rPr kumimoji="1" lang="ja-JP" altLang="en-US" sz="1400" b="1" kern="0" spc="70" dirty="0">
                <a:solidFill>
                  <a:srgbClr val="000000"/>
                </a:solidFill>
                <a:cs typeface="Meiryo UI" panose="020B0604030504040204" pitchFamily="50" charset="-128"/>
              </a:rPr>
              <a:t>お願い</a:t>
            </a:r>
          </a:p>
        </p:txBody>
      </p:sp>
      <p:sp>
        <p:nvSpPr>
          <p:cNvPr id="9" name="テキスト ボックス 8"/>
          <p:cNvSpPr txBox="1"/>
          <p:nvPr/>
        </p:nvSpPr>
        <p:spPr>
          <a:xfrm>
            <a:off x="2630775" y="1823022"/>
            <a:ext cx="6852678" cy="1477328"/>
          </a:xfrm>
          <a:prstGeom prst="rect">
            <a:avLst/>
          </a:prstGeom>
          <a:noFill/>
        </p:spPr>
        <p:txBody>
          <a:bodyPr wrap="square" rtlCol="0">
            <a:spAutoFit/>
          </a:bodyPr>
          <a:lstStyle/>
          <a:p>
            <a:pPr>
              <a:spcBef>
                <a:spcPts val="1200"/>
              </a:spcBef>
            </a:pPr>
            <a:r>
              <a:rPr kumimoji="1" lang="ja-JP" altLang="en-US" sz="2400" u="sng" spc="100" dirty="0">
                <a:latin typeface="+mj-lt"/>
                <a:ea typeface="Meiryo UI" panose="020B0604030504040204" pitchFamily="50" charset="-128"/>
                <a:cs typeface="Meiryo UI" panose="020B0604030504040204" pitchFamily="50" charset="-128"/>
              </a:rPr>
              <a:t>約</a:t>
            </a:r>
            <a:r>
              <a:rPr kumimoji="1" lang="en-US" altLang="ja-JP" sz="2400" u="sng" spc="100" dirty="0">
                <a:latin typeface="+mj-lt"/>
                <a:ea typeface="Meiryo UI" panose="020B0604030504040204" pitchFamily="50" charset="-128"/>
                <a:cs typeface="Meiryo UI" panose="020B0604030504040204" pitchFamily="50" charset="-128"/>
              </a:rPr>
              <a:t>5</a:t>
            </a:r>
            <a:r>
              <a:rPr kumimoji="1" lang="ja-JP" altLang="en-US" sz="2400" u="sng" spc="100" dirty="0">
                <a:latin typeface="+mj-lt"/>
                <a:ea typeface="Meiryo UI" panose="020B0604030504040204" pitchFamily="50" charset="-128"/>
                <a:cs typeface="Meiryo UI" panose="020B0604030504040204" pitchFamily="50" charset="-128"/>
              </a:rPr>
              <a:t>分の簡単なアンケートにご協力ください</a:t>
            </a:r>
          </a:p>
          <a:p>
            <a:pPr>
              <a:spcBef>
                <a:spcPts val="1200"/>
              </a:spcBef>
            </a:pPr>
            <a:r>
              <a:rPr lang="ja-JP" altLang="en-US" sz="1400" spc="70" dirty="0">
                <a:latin typeface="+mj-lt"/>
                <a:ea typeface="Meiryo UI" panose="020B0604030504040204" pitchFamily="50" charset="-128"/>
                <a:cs typeface="Meiryo UI" panose="020B0604030504040204" pitchFamily="50" charset="-128"/>
              </a:rPr>
              <a:t>スマホ・パソコンいずれからも回答可能なアンケートです</a:t>
            </a:r>
            <a:r>
              <a:rPr lang="ja-JP" altLang="en-US" sz="1400" spc="70" dirty="0" smtClean="0">
                <a:latin typeface="+mj-lt"/>
                <a:ea typeface="Meiryo UI" panose="020B0604030504040204" pitchFamily="50" charset="-128"/>
                <a:cs typeface="Meiryo UI" panose="020B0604030504040204" pitchFamily="50" charset="-128"/>
              </a:rPr>
              <a:t>。</a:t>
            </a:r>
            <a:r>
              <a:rPr lang="en-US" altLang="ja-JP" sz="1400" spc="70" dirty="0" smtClean="0">
                <a:latin typeface="+mj-lt"/>
                <a:ea typeface="Meiryo UI" panose="020B0604030504040204" pitchFamily="50" charset="-128"/>
                <a:cs typeface="Meiryo UI" panose="020B0604030504040204" pitchFamily="50" charset="-128"/>
              </a:rPr>
              <a:t/>
            </a:r>
            <a:br>
              <a:rPr lang="en-US" altLang="ja-JP" sz="1400" spc="70" dirty="0" smtClean="0">
                <a:latin typeface="+mj-lt"/>
                <a:ea typeface="Meiryo UI" panose="020B0604030504040204" pitchFamily="50" charset="-128"/>
                <a:cs typeface="Meiryo UI" panose="020B0604030504040204" pitchFamily="50" charset="-128"/>
              </a:rPr>
            </a:br>
            <a:r>
              <a:rPr lang="ja-JP" altLang="en-US" sz="1400" spc="70" dirty="0" smtClean="0">
                <a:latin typeface="+mj-lt"/>
                <a:ea typeface="Meiryo UI" panose="020B0604030504040204" pitchFamily="50" charset="-128"/>
                <a:cs typeface="Meiryo UI" panose="020B0604030504040204" pitchFamily="50" charset="-128"/>
              </a:rPr>
              <a:t>アンケート</a:t>
            </a:r>
            <a:r>
              <a:rPr lang="ja-JP" altLang="en-US" sz="1400" spc="70" dirty="0">
                <a:latin typeface="+mj-lt"/>
                <a:ea typeface="Meiryo UI" panose="020B0604030504040204" pitchFamily="50" charset="-128"/>
                <a:cs typeface="Meiryo UI" panose="020B0604030504040204" pitchFamily="50" charset="-128"/>
              </a:rPr>
              <a:t>結果は人事評価や昇進昇格など</a:t>
            </a:r>
            <a:r>
              <a:rPr lang="ja-JP" altLang="en-US" sz="1400" spc="70" dirty="0" smtClean="0">
                <a:latin typeface="+mj-lt"/>
                <a:ea typeface="Meiryo UI" panose="020B0604030504040204" pitchFamily="50" charset="-128"/>
                <a:cs typeface="Meiryo UI" panose="020B0604030504040204" pitchFamily="50" charset="-128"/>
              </a:rPr>
              <a:t>、</a:t>
            </a:r>
            <a:r>
              <a:rPr lang="en-US" altLang="ja-JP" sz="1400" spc="70" dirty="0" smtClean="0">
                <a:latin typeface="+mj-lt"/>
                <a:ea typeface="Meiryo UI" panose="020B0604030504040204" pitchFamily="50" charset="-128"/>
                <a:cs typeface="Meiryo UI" panose="020B0604030504040204" pitchFamily="50" charset="-128"/>
              </a:rPr>
              <a:t/>
            </a:r>
            <a:br>
              <a:rPr lang="en-US" altLang="ja-JP" sz="1400" spc="70" dirty="0" smtClean="0">
                <a:latin typeface="+mj-lt"/>
                <a:ea typeface="Meiryo UI" panose="020B0604030504040204" pitchFamily="50" charset="-128"/>
                <a:cs typeface="Meiryo UI" panose="020B0604030504040204" pitchFamily="50" charset="-128"/>
              </a:rPr>
            </a:br>
            <a:r>
              <a:rPr lang="ja-JP" altLang="en-US" sz="1400" spc="70" dirty="0" smtClean="0">
                <a:latin typeface="+mj-lt"/>
                <a:ea typeface="Meiryo UI" panose="020B0604030504040204" pitchFamily="50" charset="-128"/>
                <a:cs typeface="Meiryo UI" panose="020B0604030504040204" pitchFamily="50" charset="-128"/>
              </a:rPr>
              <a:t>皆様</a:t>
            </a:r>
            <a:r>
              <a:rPr lang="ja-JP" altLang="en-US" sz="1400" spc="70" dirty="0">
                <a:latin typeface="+mj-lt"/>
                <a:ea typeface="Meiryo UI" panose="020B0604030504040204" pitchFamily="50" charset="-128"/>
                <a:cs typeface="Meiryo UI" panose="020B0604030504040204" pitchFamily="50" charset="-128"/>
              </a:rPr>
              <a:t>に不利益となる活用をすることは一切ありません</a:t>
            </a:r>
            <a:r>
              <a:rPr lang="ja-JP" altLang="en-US" sz="1400" spc="70" dirty="0" smtClean="0">
                <a:latin typeface="+mj-lt"/>
                <a:ea typeface="Meiryo UI" panose="020B0604030504040204" pitchFamily="50" charset="-128"/>
                <a:cs typeface="Meiryo UI" panose="020B0604030504040204" pitchFamily="50" charset="-128"/>
              </a:rPr>
              <a:t>。</a:t>
            </a:r>
            <a:r>
              <a:rPr lang="en-US" altLang="ja-JP" sz="1400" spc="70" dirty="0" smtClean="0">
                <a:latin typeface="+mj-lt"/>
                <a:ea typeface="Meiryo UI" panose="020B0604030504040204" pitchFamily="50" charset="-128"/>
                <a:cs typeface="Meiryo UI" panose="020B0604030504040204" pitchFamily="50" charset="-128"/>
              </a:rPr>
              <a:t/>
            </a:r>
            <a:br>
              <a:rPr lang="en-US" altLang="ja-JP" sz="1400" spc="70" dirty="0" smtClean="0">
                <a:latin typeface="+mj-lt"/>
                <a:ea typeface="Meiryo UI" panose="020B0604030504040204" pitchFamily="50" charset="-128"/>
                <a:cs typeface="Meiryo UI" panose="020B0604030504040204" pitchFamily="50" charset="-128"/>
              </a:rPr>
            </a:br>
            <a:r>
              <a:rPr lang="ja-JP" altLang="en-US" sz="1400" spc="70" dirty="0" smtClean="0">
                <a:latin typeface="+mj-lt"/>
                <a:ea typeface="Meiryo UI" panose="020B0604030504040204" pitchFamily="50" charset="-128"/>
                <a:cs typeface="Meiryo UI" panose="020B0604030504040204" pitchFamily="50" charset="-128"/>
              </a:rPr>
              <a:t>組織</a:t>
            </a:r>
            <a:r>
              <a:rPr lang="ja-JP" altLang="en-US" sz="1400" spc="70" dirty="0">
                <a:latin typeface="+mj-lt"/>
                <a:ea typeface="Meiryo UI" panose="020B0604030504040204" pitchFamily="50" charset="-128"/>
                <a:cs typeface="Meiryo UI" panose="020B0604030504040204" pitchFamily="50" charset="-128"/>
              </a:rPr>
              <a:t>の現状を把握するため、率直にお答えいただけるようお願いいたします。</a:t>
            </a:r>
          </a:p>
        </p:txBody>
      </p:sp>
      <p:sp>
        <p:nvSpPr>
          <p:cNvPr id="12" name="テキスト ボックス 11"/>
          <p:cNvSpPr txBox="1"/>
          <p:nvPr/>
        </p:nvSpPr>
        <p:spPr>
          <a:xfrm>
            <a:off x="2630775" y="3798043"/>
            <a:ext cx="6625769" cy="754053"/>
          </a:xfrm>
          <a:prstGeom prst="rect">
            <a:avLst/>
          </a:prstGeom>
          <a:noFill/>
        </p:spPr>
        <p:txBody>
          <a:bodyPr wrap="square" rtlCol="0">
            <a:spAutoFit/>
          </a:bodyPr>
          <a:lstStyle/>
          <a:p>
            <a:pPr>
              <a:spcBef>
                <a:spcPts val="600"/>
              </a:spcBef>
            </a:pPr>
            <a:r>
              <a:rPr kumimoji="1" lang="en-US" altLang="ja-JP" sz="2400" u="sng" spc="100" dirty="0">
                <a:latin typeface="+mj-lt"/>
                <a:ea typeface="Meiryo UI" panose="020B0604030504040204" pitchFamily="50" charset="-128"/>
                <a:cs typeface="Meiryo UI" panose="020B0604030504040204" pitchFamily="50" charset="-128"/>
              </a:rPr>
              <a:t>20</a:t>
            </a:r>
            <a:r>
              <a:rPr kumimoji="1" lang="ja-JP" altLang="en-US" sz="2400" u="sng" spc="100" dirty="0">
                <a:latin typeface="+mj-lt"/>
                <a:ea typeface="Meiryo UI" panose="020B0604030504040204" pitchFamily="50" charset="-128"/>
                <a:cs typeface="Meiryo UI" panose="020B0604030504040204" pitchFamily="50" charset="-128"/>
              </a:rPr>
              <a:t>●年●月●日</a:t>
            </a:r>
            <a:r>
              <a:rPr kumimoji="1" lang="en-US" altLang="ja-JP" sz="2400" u="sng" spc="100" dirty="0">
                <a:latin typeface="+mj-lt"/>
                <a:ea typeface="Meiryo UI" panose="020B0604030504040204" pitchFamily="50" charset="-128"/>
                <a:cs typeface="Meiryo UI" panose="020B0604030504040204" pitchFamily="50" charset="-128"/>
              </a:rPr>
              <a:t>(</a:t>
            </a:r>
            <a:r>
              <a:rPr kumimoji="1" lang="ja-JP" altLang="en-US" sz="2400" u="sng" spc="100" dirty="0">
                <a:latin typeface="+mj-lt"/>
                <a:ea typeface="Meiryo UI" panose="020B0604030504040204" pitchFamily="50" charset="-128"/>
                <a:cs typeface="Meiryo UI" panose="020B0604030504040204" pitchFamily="50" charset="-128"/>
              </a:rPr>
              <a:t>●</a:t>
            </a:r>
            <a:r>
              <a:rPr kumimoji="1" lang="en-US" altLang="ja-JP" sz="2400" u="sng" spc="100" dirty="0">
                <a:latin typeface="+mj-lt"/>
                <a:ea typeface="Meiryo UI" panose="020B0604030504040204" pitchFamily="50" charset="-128"/>
                <a:cs typeface="Meiryo UI" panose="020B0604030504040204" pitchFamily="50" charset="-128"/>
              </a:rPr>
              <a:t>)</a:t>
            </a:r>
            <a:r>
              <a:rPr kumimoji="1" lang="ja-JP" altLang="en-US" sz="2400" u="sng" spc="100" dirty="0">
                <a:latin typeface="+mj-lt"/>
                <a:ea typeface="Meiryo UI" panose="020B0604030504040204" pitchFamily="50" charset="-128"/>
                <a:cs typeface="Meiryo UI" panose="020B0604030504040204" pitchFamily="50" charset="-128"/>
              </a:rPr>
              <a:t> ～</a:t>
            </a:r>
            <a:r>
              <a:rPr kumimoji="1" lang="en-US" altLang="ja-JP" sz="2400" u="sng" spc="100" dirty="0">
                <a:latin typeface="+mj-lt"/>
                <a:ea typeface="Meiryo UI" panose="020B0604030504040204" pitchFamily="50" charset="-128"/>
                <a:cs typeface="Meiryo UI" panose="020B0604030504040204" pitchFamily="50" charset="-128"/>
              </a:rPr>
              <a:t> 20</a:t>
            </a:r>
            <a:r>
              <a:rPr kumimoji="1" lang="ja-JP" altLang="en-US" sz="2400" u="sng" spc="100" dirty="0">
                <a:latin typeface="+mj-lt"/>
                <a:ea typeface="Meiryo UI" panose="020B0604030504040204" pitchFamily="50" charset="-128"/>
                <a:cs typeface="Meiryo UI" panose="020B0604030504040204" pitchFamily="50" charset="-128"/>
              </a:rPr>
              <a:t>●年●月●日</a:t>
            </a:r>
            <a:r>
              <a:rPr kumimoji="1" lang="en-US" altLang="ja-JP" sz="2400" u="sng" spc="100" dirty="0">
                <a:latin typeface="+mj-lt"/>
                <a:ea typeface="Meiryo UI" panose="020B0604030504040204" pitchFamily="50" charset="-128"/>
                <a:cs typeface="Meiryo UI" panose="020B0604030504040204" pitchFamily="50" charset="-128"/>
              </a:rPr>
              <a:t>(</a:t>
            </a:r>
            <a:r>
              <a:rPr kumimoji="1" lang="ja-JP" altLang="en-US" sz="2400" u="sng" spc="100" dirty="0">
                <a:latin typeface="+mj-lt"/>
                <a:ea typeface="Meiryo UI" panose="020B0604030504040204" pitchFamily="50" charset="-128"/>
                <a:cs typeface="Meiryo UI" panose="020B0604030504040204" pitchFamily="50" charset="-128"/>
              </a:rPr>
              <a:t>●</a:t>
            </a:r>
            <a:r>
              <a:rPr kumimoji="1" lang="en-US" altLang="ja-JP" sz="2400" u="sng" spc="100" dirty="0" smtClean="0">
                <a:latin typeface="+mj-lt"/>
                <a:ea typeface="Meiryo UI" panose="020B0604030504040204" pitchFamily="50" charset="-128"/>
                <a:cs typeface="Meiryo UI" panose="020B0604030504040204" pitchFamily="50" charset="-128"/>
              </a:rPr>
              <a:t>)</a:t>
            </a:r>
          </a:p>
          <a:p>
            <a:pPr>
              <a:spcBef>
                <a:spcPts val="600"/>
              </a:spcBef>
            </a:pPr>
            <a:r>
              <a:rPr lang="ja-JP" altLang="en-US" sz="1400" spc="70" dirty="0">
                <a:latin typeface="+mj-lt"/>
                <a:ea typeface="Meiryo UI" panose="020B0604030504040204" pitchFamily="50" charset="-128"/>
                <a:cs typeface="Meiryo UI" panose="020B0604030504040204" pitchFamily="50" charset="-128"/>
              </a:rPr>
              <a:t>●月●日に、回答依頼の</a:t>
            </a:r>
            <a:r>
              <a:rPr lang="ja-JP" altLang="en-US" sz="1400" spc="70" dirty="0" smtClean="0">
                <a:latin typeface="+mj-lt"/>
                <a:ea typeface="Meiryo UI" panose="020B0604030504040204" pitchFamily="50" charset="-128"/>
                <a:cs typeface="Meiryo UI" panose="020B0604030504040204" pitchFamily="50" charset="-128"/>
              </a:rPr>
              <a:t>メールを送信予定</a:t>
            </a:r>
            <a:r>
              <a:rPr lang="ja-JP" altLang="en-US" sz="1400" spc="70" dirty="0">
                <a:latin typeface="+mj-lt"/>
                <a:ea typeface="Meiryo UI" panose="020B0604030504040204" pitchFamily="50" charset="-128"/>
                <a:cs typeface="Meiryo UI" panose="020B0604030504040204" pitchFamily="50" charset="-128"/>
              </a:rPr>
              <a:t>です。</a:t>
            </a:r>
            <a:endParaRPr lang="en-US" altLang="ja-JP" sz="1400" spc="70" dirty="0">
              <a:latin typeface="+mj-lt"/>
              <a:ea typeface="Meiryo UI" panose="020B0604030504040204" pitchFamily="50" charset="-128"/>
              <a:cs typeface="Meiryo UI" panose="020B0604030504040204" pitchFamily="50" charset="-128"/>
            </a:endParaRPr>
          </a:p>
        </p:txBody>
      </p:sp>
      <p:sp>
        <p:nvSpPr>
          <p:cNvPr id="16" name="正方形/長方形 15"/>
          <p:cNvSpPr/>
          <p:nvPr/>
        </p:nvSpPr>
        <p:spPr>
          <a:xfrm>
            <a:off x="6994422" y="36906"/>
            <a:ext cx="2886268" cy="12454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latin typeface="Meiryo UI" panose="020B0604030504040204" pitchFamily="50" charset="-128"/>
                <a:ea typeface="Meiryo UI" panose="020B0604030504040204" pitchFamily="50" charset="-128"/>
              </a:rPr>
              <a:t>回答期間を入力してください</a:t>
            </a:r>
            <a:endParaRPr lang="en-US" altLang="ja-JP"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507189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率直なご回答をおねがいします</a:t>
            </a:r>
            <a:endParaRPr kumimoji="1" lang="ja-JP" altLang="en-US" dirty="0"/>
          </a:p>
        </p:txBody>
      </p:sp>
      <p:sp>
        <p:nvSpPr>
          <p:cNvPr id="4" name="フッター プレースホルダー 3"/>
          <p:cNvSpPr>
            <a:spLocks noGrp="1"/>
          </p:cNvSpPr>
          <p:nvPr>
            <p:ph type="ftr" sz="quarter" idx="11"/>
          </p:nvPr>
        </p:nvSpPr>
        <p:spPr/>
        <p:txBody>
          <a:bodyPr/>
          <a:lstStyle/>
          <a:p>
            <a:r>
              <a:rPr kumimoji="1" lang="en-US" altLang="ja-JP" smtClean="0"/>
              <a:t>(C)Recruit Management Solutions Co., Ltd.</a:t>
            </a:r>
            <a:endParaRPr kumimoji="1" lang="ja-JP" altLang="en-US"/>
          </a:p>
        </p:txBody>
      </p:sp>
      <p:sp>
        <p:nvSpPr>
          <p:cNvPr id="5" name="スライド番号プレースホルダー 4"/>
          <p:cNvSpPr>
            <a:spLocks noGrp="1"/>
          </p:cNvSpPr>
          <p:nvPr>
            <p:ph type="sldNum" sz="quarter" idx="12"/>
          </p:nvPr>
        </p:nvSpPr>
        <p:spPr/>
        <p:txBody>
          <a:bodyPr/>
          <a:lstStyle/>
          <a:p>
            <a:fld id="{13DCE293-928F-46E2-9713-CE7045A8AC7D}" type="slidenum">
              <a:rPr kumimoji="1" lang="ja-JP" altLang="en-US" smtClean="0"/>
              <a:pPr/>
              <a:t>7</a:t>
            </a:fld>
            <a:endParaRPr kumimoji="1" lang="ja-JP" altLang="en-US"/>
          </a:p>
        </p:txBody>
      </p:sp>
      <p:sp>
        <p:nvSpPr>
          <p:cNvPr id="6" name="正方形/長方形 5"/>
          <p:cNvSpPr/>
          <p:nvPr/>
        </p:nvSpPr>
        <p:spPr>
          <a:xfrm>
            <a:off x="535040" y="1618484"/>
            <a:ext cx="8691406" cy="3385542"/>
          </a:xfrm>
          <a:prstGeom prst="rect">
            <a:avLst/>
          </a:prstGeom>
        </p:spPr>
        <p:txBody>
          <a:bodyPr wrap="square">
            <a:spAutoFit/>
          </a:bodyPr>
          <a:lstStyle/>
          <a:p>
            <a:pPr marL="360363" indent="-360363">
              <a:spcBef>
                <a:spcPts val="4200"/>
              </a:spcBef>
              <a:buClr>
                <a:srgbClr val="FF0000"/>
              </a:buClr>
              <a:buFont typeface="Wingdings" panose="05000000000000000000" pitchFamily="2" charset="2"/>
              <a:buChar char="ü"/>
            </a:pPr>
            <a:r>
              <a:rPr lang="ja-JP" altLang="en-US" sz="2400" spc="120" dirty="0" smtClean="0"/>
              <a:t>回答結果が、評価や昇進昇格に影響するなど、</a:t>
            </a:r>
            <a:r>
              <a:rPr lang="en-US" altLang="ja-JP" sz="2400" spc="120" dirty="0" smtClean="0"/>
              <a:t/>
            </a:r>
            <a:br>
              <a:rPr lang="en-US" altLang="ja-JP" sz="2400" spc="120" dirty="0" smtClean="0"/>
            </a:br>
            <a:r>
              <a:rPr lang="ja-JP" altLang="en-US" sz="2400" b="1" u="sng" spc="120" dirty="0" smtClean="0"/>
              <a:t>皆様の不利益になることはありません</a:t>
            </a:r>
            <a:r>
              <a:rPr lang="ja-JP" altLang="en-US" sz="2400" spc="120" dirty="0" smtClean="0"/>
              <a:t>。</a:t>
            </a:r>
            <a:endParaRPr lang="en-US" altLang="ja-JP" sz="2400" spc="120" dirty="0" smtClean="0"/>
          </a:p>
          <a:p>
            <a:pPr marL="360363" indent="-360363">
              <a:spcBef>
                <a:spcPts val="4200"/>
              </a:spcBef>
              <a:buClr>
                <a:srgbClr val="FF0000"/>
              </a:buClr>
              <a:buFont typeface="Wingdings" panose="05000000000000000000" pitchFamily="2" charset="2"/>
              <a:buChar char="ü"/>
            </a:pPr>
            <a:r>
              <a:rPr lang="ja-JP" altLang="en-US" sz="2400" spc="120" dirty="0" smtClean="0"/>
              <a:t>万が一、不利益になったと感じたことがあれば、</a:t>
            </a:r>
            <a:r>
              <a:rPr lang="en-US" altLang="ja-JP" sz="2400" spc="120" dirty="0" smtClean="0"/>
              <a:t/>
            </a:r>
            <a:br>
              <a:rPr lang="en-US" altLang="ja-JP" sz="2400" spc="120" dirty="0" smtClean="0"/>
            </a:br>
            <a:r>
              <a:rPr lang="ja-JP" altLang="en-US" sz="2400" b="1" u="sng" spc="120" dirty="0" smtClean="0"/>
              <a:t>人事までご相談</a:t>
            </a:r>
            <a:r>
              <a:rPr lang="ja-JP" altLang="en-US" sz="2400" spc="120" dirty="0" smtClean="0"/>
              <a:t>ください。</a:t>
            </a:r>
            <a:endParaRPr lang="en-US" altLang="ja-JP" sz="2400" spc="120" dirty="0"/>
          </a:p>
          <a:p>
            <a:pPr marL="360363" indent="-360363">
              <a:spcBef>
                <a:spcPts val="4200"/>
              </a:spcBef>
              <a:buClr>
                <a:srgbClr val="FF0000"/>
              </a:buClr>
              <a:buFont typeface="Wingdings" panose="05000000000000000000" pitchFamily="2" charset="2"/>
              <a:buChar char="ü"/>
            </a:pPr>
            <a:r>
              <a:rPr lang="ja-JP" altLang="en-US" sz="2400" b="1" u="sng" spc="120" dirty="0" smtClean="0"/>
              <a:t>皆様の状態を知ることが、組織改善の第一歩</a:t>
            </a:r>
            <a:r>
              <a:rPr lang="ja-JP" altLang="en-US" sz="2400" spc="120" dirty="0" smtClean="0"/>
              <a:t>となります。</a:t>
            </a:r>
            <a:r>
              <a:rPr lang="en-US" altLang="ja-JP" sz="2400" spc="120" dirty="0" smtClean="0"/>
              <a:t/>
            </a:r>
            <a:br>
              <a:rPr lang="en-US" altLang="ja-JP" sz="2400" spc="120" dirty="0" smtClean="0"/>
            </a:br>
            <a:r>
              <a:rPr lang="ja-JP" altLang="en-US" sz="2400" spc="120" dirty="0" smtClean="0"/>
              <a:t>真摯に向き合っていきますので、率直なご回答をお願いします。</a:t>
            </a:r>
            <a:endParaRPr lang="ja-JP" altLang="en-US" sz="2400" spc="120" dirty="0"/>
          </a:p>
        </p:txBody>
      </p:sp>
    </p:spTree>
    <p:extLst>
      <p:ext uri="{BB962C8B-B14F-4D97-AF65-F5344CB8AC3E}">
        <p14:creationId xmlns:p14="http://schemas.microsoft.com/office/powerpoint/2010/main" val="806151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47338" y="3329989"/>
            <a:ext cx="9338872" cy="6520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もくじ</a:t>
            </a:r>
            <a:endParaRPr kumimoji="1" lang="ja-JP" altLang="en-US" dirty="0"/>
          </a:p>
        </p:txBody>
      </p:sp>
      <p:sp>
        <p:nvSpPr>
          <p:cNvPr id="3" name="コンテンツ プレースホルダー 2"/>
          <p:cNvSpPr>
            <a:spLocks noGrp="1"/>
          </p:cNvSpPr>
          <p:nvPr>
            <p:ph idx="1"/>
          </p:nvPr>
        </p:nvSpPr>
        <p:spPr/>
        <p:txBody>
          <a:bodyPr anchor="ctr">
            <a:normAutofit/>
          </a:bodyPr>
          <a:lstStyle/>
          <a:p>
            <a:pPr marL="809625" indent="-630238">
              <a:lnSpc>
                <a:spcPct val="150000"/>
              </a:lnSpc>
              <a:buClr>
                <a:srgbClr val="0070C0"/>
              </a:buClr>
              <a:buFont typeface="+mj-lt"/>
              <a:buAutoNum type="arabicPeriod"/>
            </a:pPr>
            <a:r>
              <a:rPr kumimoji="1" lang="en-US" altLang="ja-JP" sz="3200" b="1" spc="160" dirty="0" smtClean="0"/>
              <a:t>INSIDES</a:t>
            </a:r>
            <a:r>
              <a:rPr kumimoji="1" lang="ja-JP" altLang="en-US" sz="3200" b="1" spc="160" dirty="0" smtClean="0"/>
              <a:t>について</a:t>
            </a:r>
            <a:endParaRPr kumimoji="1" lang="en-US" altLang="ja-JP" sz="3200" b="1" spc="160" dirty="0" smtClean="0"/>
          </a:p>
          <a:p>
            <a:pPr marL="809625" indent="-630238">
              <a:lnSpc>
                <a:spcPct val="150000"/>
              </a:lnSpc>
              <a:buClr>
                <a:srgbClr val="0070C0"/>
              </a:buClr>
              <a:buFont typeface="+mj-lt"/>
              <a:buAutoNum type="arabicPeriod"/>
            </a:pPr>
            <a:r>
              <a:rPr lang="ja-JP" altLang="en-US" sz="3200" b="1" spc="160" dirty="0" smtClean="0"/>
              <a:t>アンケートの回答方法</a:t>
            </a:r>
            <a:endParaRPr lang="en-US" altLang="ja-JP" sz="3200" b="1" spc="160" dirty="0" smtClean="0"/>
          </a:p>
          <a:p>
            <a:pPr marL="809625" indent="-630238">
              <a:lnSpc>
                <a:spcPct val="150000"/>
              </a:lnSpc>
              <a:buClr>
                <a:srgbClr val="0070C0"/>
              </a:buClr>
              <a:buFont typeface="+mj-lt"/>
              <a:buAutoNum type="arabicPeriod"/>
            </a:pPr>
            <a:r>
              <a:rPr lang="ja-JP" altLang="en-US" sz="3200" b="1" spc="160" dirty="0"/>
              <a:t>結果</a:t>
            </a:r>
            <a:r>
              <a:rPr lang="ja-JP" altLang="en-US" sz="3200" b="1" spc="160" dirty="0" smtClean="0"/>
              <a:t>の閲覧方法</a:t>
            </a:r>
            <a:endParaRPr lang="en-US" altLang="ja-JP" sz="3200" b="1" spc="160" dirty="0" smtClean="0"/>
          </a:p>
        </p:txBody>
      </p:sp>
      <p:sp>
        <p:nvSpPr>
          <p:cNvPr id="4" name="フッター プレースホルダー 3"/>
          <p:cNvSpPr>
            <a:spLocks noGrp="1"/>
          </p:cNvSpPr>
          <p:nvPr>
            <p:ph type="ftr" sz="quarter" idx="11"/>
          </p:nvPr>
        </p:nvSpPr>
        <p:spPr/>
        <p:txBody>
          <a:bodyPr/>
          <a:lstStyle/>
          <a:p>
            <a:r>
              <a:rPr kumimoji="1" lang="en-US" altLang="ja-JP" smtClean="0"/>
              <a:t>(C)Recruit Management Solutions Co., Ltd.</a:t>
            </a:r>
            <a:endParaRPr kumimoji="1" lang="ja-JP" altLang="en-US"/>
          </a:p>
        </p:txBody>
      </p:sp>
      <p:sp>
        <p:nvSpPr>
          <p:cNvPr id="5" name="スライド番号プレースホルダー 4"/>
          <p:cNvSpPr>
            <a:spLocks noGrp="1"/>
          </p:cNvSpPr>
          <p:nvPr>
            <p:ph type="sldNum" sz="quarter" idx="12"/>
          </p:nvPr>
        </p:nvSpPr>
        <p:spPr/>
        <p:txBody>
          <a:bodyPr/>
          <a:lstStyle/>
          <a:p>
            <a:fld id="{13DCE293-928F-46E2-9713-CE7045A8AC7D}" type="slidenum">
              <a:rPr kumimoji="1" lang="ja-JP" altLang="en-US" smtClean="0"/>
              <a:pPr/>
              <a:t>8</a:t>
            </a:fld>
            <a:endParaRPr kumimoji="1" lang="ja-JP" altLang="en-US"/>
          </a:p>
        </p:txBody>
      </p:sp>
    </p:spTree>
    <p:extLst>
      <p:ext uri="{BB962C8B-B14F-4D97-AF65-F5344CB8AC3E}">
        <p14:creationId xmlns:p14="http://schemas.microsoft.com/office/powerpoint/2010/main" val="33442890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Century Gothic"/>
        <a:ea typeface="Meiryo UI"/>
        <a:cs typeface=""/>
      </a:majorFont>
      <a:minorFont>
        <a:latin typeface="Century Gothic"/>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12980</TotalTime>
  <Words>1039</Words>
  <Application>Microsoft Office PowerPoint</Application>
  <PresentationFormat>A4 210 x 297 mm</PresentationFormat>
  <Paragraphs>208</Paragraphs>
  <Slides>22</Slides>
  <Notes>4</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22</vt:i4>
      </vt:variant>
    </vt:vector>
  </HeadingPairs>
  <TitlesOfParts>
    <vt:vector size="29" baseType="lpstr">
      <vt:lpstr>Meiryo UI</vt:lpstr>
      <vt:lpstr>ＭＳ Ｐゴシック</vt:lpstr>
      <vt:lpstr>游ゴシック</vt:lpstr>
      <vt:lpstr>Arial</vt:lpstr>
      <vt:lpstr>Century Gothic</vt:lpstr>
      <vt:lpstr>Wingdings</vt:lpstr>
      <vt:lpstr>Office テーマ</vt:lpstr>
      <vt:lpstr> 導入のご説明</vt:lpstr>
      <vt:lpstr>もくじ</vt:lpstr>
      <vt:lpstr>INSIDESを実施する目的</vt:lpstr>
      <vt:lpstr>INSIDESは、心の状態を知るためのアンケートです</vt:lpstr>
      <vt:lpstr>心の状態は、5段階のワークメンタリティで表現されます</vt:lpstr>
      <vt:lpstr>心の状態は移り変わって当然のもの</vt:lpstr>
      <vt:lpstr>INSIDES実施概要</vt:lpstr>
      <vt:lpstr>率直なご回答をおねがいします</vt:lpstr>
      <vt:lpstr>もくじ</vt:lpstr>
      <vt:lpstr>アンケートの回答方法</vt:lpstr>
      <vt:lpstr>アンケートの回答方法</vt:lpstr>
      <vt:lpstr>アンケートの回答方法</vt:lpstr>
      <vt:lpstr>アンケートの回答方法</vt:lpstr>
      <vt:lpstr>アンケートの回答方法</vt:lpstr>
      <vt:lpstr>アンケートの回答方法</vt:lpstr>
      <vt:lpstr>アンケートの回答方法</vt:lpstr>
      <vt:lpstr>アンケートの回答方法</vt:lpstr>
      <vt:lpstr>もくじ</vt:lpstr>
      <vt:lpstr>結果レポートの閲覧方法</vt:lpstr>
      <vt:lpstr>結果レポートの閲覧方法</vt:lpstr>
      <vt:lpstr>レポートは2種類です</vt:lpstr>
      <vt:lpstr>PowerPoint プレゼンテーション</vt:lpstr>
    </vt:vector>
  </TitlesOfParts>
  <Company>株式会社リクルートマネジメントソリューションズ</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INSIDES　操作マニュアル</dc:title>
  <dc:creator>鈴木 萌々子</dc:creator>
  <cp:lastModifiedBy>鈴木 萌々子</cp:lastModifiedBy>
  <cp:revision>925</cp:revision>
  <cp:lastPrinted>2019-10-31T13:02:56Z</cp:lastPrinted>
  <dcterms:created xsi:type="dcterms:W3CDTF">2019-10-24T09:58:47Z</dcterms:created>
  <dcterms:modified xsi:type="dcterms:W3CDTF">2022-02-08T08:39:11Z</dcterms:modified>
</cp:coreProperties>
</file>